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58" r:id="rId2"/>
  </p:sldMasterIdLst>
  <p:notesMasterIdLst>
    <p:notesMasterId r:id="rId40"/>
  </p:notesMasterIdLst>
  <p:sldIdLst>
    <p:sldId id="256" r:id="rId3"/>
    <p:sldId id="257" r:id="rId4"/>
    <p:sldId id="258" r:id="rId5"/>
    <p:sldId id="259" r:id="rId6"/>
    <p:sldId id="337" r:id="rId7"/>
    <p:sldId id="363" r:id="rId8"/>
    <p:sldId id="354" r:id="rId9"/>
    <p:sldId id="364" r:id="rId10"/>
    <p:sldId id="356" r:id="rId11"/>
    <p:sldId id="357" r:id="rId12"/>
    <p:sldId id="366" r:id="rId13"/>
    <p:sldId id="359" r:id="rId14"/>
    <p:sldId id="358" r:id="rId15"/>
    <p:sldId id="360" r:id="rId16"/>
    <p:sldId id="264" r:id="rId17"/>
    <p:sldId id="265" r:id="rId18"/>
    <p:sldId id="338" r:id="rId19"/>
    <p:sldId id="339" r:id="rId20"/>
    <p:sldId id="340" r:id="rId21"/>
    <p:sldId id="341" r:id="rId22"/>
    <p:sldId id="342" r:id="rId23"/>
    <p:sldId id="343" r:id="rId24"/>
    <p:sldId id="344" r:id="rId25"/>
    <p:sldId id="345" r:id="rId26"/>
    <p:sldId id="346" r:id="rId27"/>
    <p:sldId id="347" r:id="rId28"/>
    <p:sldId id="271" r:id="rId29"/>
    <p:sldId id="266" r:id="rId30"/>
    <p:sldId id="348" r:id="rId31"/>
    <p:sldId id="349" r:id="rId32"/>
    <p:sldId id="350" r:id="rId33"/>
    <p:sldId id="368" r:id="rId34"/>
    <p:sldId id="369" r:id="rId35"/>
    <p:sldId id="367" r:id="rId36"/>
    <p:sldId id="279" r:id="rId37"/>
    <p:sldId id="362" r:id="rId38"/>
    <p:sldId id="365" r:id="rId39"/>
  </p:sldIdLst>
  <p:sldSz cx="12192000" cy="6858000"/>
  <p:notesSz cx="6858000" cy="9144000"/>
  <p:embeddedFontLst>
    <p:embeddedFont>
      <p:font typeface="Comic Sans MS" panose="030F0702030302020204" pitchFamily="66" charset="0"/>
      <p:regular r:id="rId41"/>
      <p:bold r:id="rId42"/>
      <p:italic r:id="rId43"/>
      <p:boldItalic r:id="rId44"/>
    </p:embeddedFont>
    <p:embeddedFont>
      <p:font typeface="Poppins" panose="00000500000000000000" pitchFamily="2" charset="0"/>
      <p:regular r:id="rId45"/>
      <p:bold r:id="rId46"/>
      <p:italic r:id="rId47"/>
      <p:boldItalic r:id="rId48"/>
    </p:embeddedFont>
    <p:embeddedFont>
      <p:font typeface="Source Sans Pro" panose="020B0503030403020204" pitchFamily="34" charset="0"/>
      <p:regular r:id="rId4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100" roundtripDataSignature="AMtx7mhTXryCM6yWzAT2k/yYPT4fZblhoA=="/>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8" d="100"/>
          <a:sy n="78" d="100"/>
        </p:scale>
        <p:origin x="192"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font" Target="fonts/font2.fntdata"/><Relationship Id="rId47" Type="http://schemas.openxmlformats.org/officeDocument/2006/relationships/font" Target="fonts/font7.fntdata"/><Relationship Id="rId104"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notesMaster" Target="notesMasters/notesMaster1.xml"/><Relationship Id="rId45" Type="http://schemas.openxmlformats.org/officeDocument/2006/relationships/font" Target="fonts/font5.fntdata"/><Relationship Id="rId102" Type="http://schemas.openxmlformats.org/officeDocument/2006/relationships/viewProps" Target="viewProps.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font" Target="fonts/font4.fntdata"/><Relationship Id="rId101"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font" Target="fonts/font3.fntdata"/><Relationship Id="rId48" Type="http://schemas.openxmlformats.org/officeDocument/2006/relationships/font" Target="fonts/font8.fntdata"/><Relationship Id="rId100" Type="http://customschemas.google.com/relationships/presentationmetadata" Target="metadata"/><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font" Target="fonts/font6.fntdata"/><Relationship Id="rId103" Type="http://schemas.openxmlformats.org/officeDocument/2006/relationships/theme" Target="theme/theme1.xml"/><Relationship Id="rId20" Type="http://schemas.openxmlformats.org/officeDocument/2006/relationships/slide" Target="slides/slide18.xml"/><Relationship Id="rId41"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font" Target="fonts/font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131215328"/>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21194ee596e_0_10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3" name="Google Shape;133;g21194ee596e_0_10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dirty="0"/>
          </a:p>
        </p:txBody>
      </p:sp>
      <p:sp>
        <p:nvSpPr>
          <p:cNvPr id="134" name="Google Shape;134;g21194ee596e_0_10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1</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33136569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21197e7cf6e_0_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3" name="Google Shape;193;g21197e7cf6e_0_3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a:p>
        </p:txBody>
      </p:sp>
      <p:sp>
        <p:nvSpPr>
          <p:cNvPr id="194" name="Google Shape;194;g21197e7cf6e_0_3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10</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36384135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21197e7cf6e_0_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3" name="Google Shape;193;g21197e7cf6e_0_3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a:p>
        </p:txBody>
      </p:sp>
      <p:sp>
        <p:nvSpPr>
          <p:cNvPr id="194" name="Google Shape;194;g21197e7cf6e_0_3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11</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36287422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21197e7cf6e_0_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3" name="Google Shape;193;g21197e7cf6e_0_3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a:p>
        </p:txBody>
      </p:sp>
      <p:sp>
        <p:nvSpPr>
          <p:cNvPr id="194" name="Google Shape;194;g21197e7cf6e_0_3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12</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4344538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21197e7cf6e_0_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3" name="Google Shape;193;g21197e7cf6e_0_3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a:p>
        </p:txBody>
      </p:sp>
      <p:sp>
        <p:nvSpPr>
          <p:cNvPr id="194" name="Google Shape;194;g21197e7cf6e_0_3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13</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14691022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21197e7cf6e_0_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3" name="Google Shape;193;g21197e7cf6e_0_3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a:p>
        </p:txBody>
      </p:sp>
      <p:sp>
        <p:nvSpPr>
          <p:cNvPr id="194" name="Google Shape;194;g21197e7cf6e_0_3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14</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16860971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21197e7cf6e_0_7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235" name="Google Shape;235;g21197e7cf6e_0_7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0116711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21197e7cf6e_0_9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6" name="Google Shape;246;g21197e7cf6e_0_9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a:p>
        </p:txBody>
      </p:sp>
      <p:sp>
        <p:nvSpPr>
          <p:cNvPr id="247" name="Google Shape;247;g21197e7cf6e_0_9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16</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15535251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21197e7cf6e_0_9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6" name="Google Shape;246;g21197e7cf6e_0_9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a:p>
        </p:txBody>
      </p:sp>
      <p:sp>
        <p:nvSpPr>
          <p:cNvPr id="247" name="Google Shape;247;g21197e7cf6e_0_9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17</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11204314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21197e7cf6e_0_9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6" name="Google Shape;246;g21197e7cf6e_0_9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a:p>
        </p:txBody>
      </p:sp>
      <p:sp>
        <p:nvSpPr>
          <p:cNvPr id="247" name="Google Shape;247;g21197e7cf6e_0_9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18</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22163869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21197e7cf6e_0_9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6" name="Google Shape;246;g21197e7cf6e_0_9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a:p>
        </p:txBody>
      </p:sp>
      <p:sp>
        <p:nvSpPr>
          <p:cNvPr id="247" name="Google Shape;247;g21197e7cf6e_0_9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19</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11745810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3" name="Google Shape;143;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a:p>
        </p:txBody>
      </p:sp>
      <p:sp>
        <p:nvSpPr>
          <p:cNvPr id="144" name="Google Shape;144;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2</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40161611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21197e7cf6e_0_9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6" name="Google Shape;246;g21197e7cf6e_0_9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a:p>
        </p:txBody>
      </p:sp>
      <p:sp>
        <p:nvSpPr>
          <p:cNvPr id="247" name="Google Shape;247;g21197e7cf6e_0_9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20</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20388235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21197e7cf6e_0_9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6" name="Google Shape;246;g21197e7cf6e_0_9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a:p>
        </p:txBody>
      </p:sp>
      <p:sp>
        <p:nvSpPr>
          <p:cNvPr id="247" name="Google Shape;247;g21197e7cf6e_0_9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21</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391102793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21197e7cf6e_0_9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6" name="Google Shape;246;g21197e7cf6e_0_9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a:p>
        </p:txBody>
      </p:sp>
      <p:sp>
        <p:nvSpPr>
          <p:cNvPr id="247" name="Google Shape;247;g21197e7cf6e_0_9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22</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270685008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21197e7cf6e_0_9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6" name="Google Shape;246;g21197e7cf6e_0_9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a:p>
        </p:txBody>
      </p:sp>
      <p:sp>
        <p:nvSpPr>
          <p:cNvPr id="247" name="Google Shape;247;g21197e7cf6e_0_9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23</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126582511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21197e7cf6e_0_9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6" name="Google Shape;246;g21197e7cf6e_0_9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a:p>
        </p:txBody>
      </p:sp>
      <p:sp>
        <p:nvSpPr>
          <p:cNvPr id="247" name="Google Shape;247;g21197e7cf6e_0_9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24</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309542604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21197e7cf6e_0_9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6" name="Google Shape;246;g21197e7cf6e_0_9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a:p>
        </p:txBody>
      </p:sp>
      <p:sp>
        <p:nvSpPr>
          <p:cNvPr id="247" name="Google Shape;247;g21197e7cf6e_0_9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25</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317560439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21197e7cf6e_0_9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6" name="Google Shape;246;g21197e7cf6e_0_9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a:p>
        </p:txBody>
      </p:sp>
      <p:sp>
        <p:nvSpPr>
          <p:cNvPr id="247" name="Google Shape;247;g21197e7cf6e_0_9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26</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203319894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21197e7cf6e_0_20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325" name="Google Shape;325;g21197e7cf6e_0_20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640484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21194ee596e_0_18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0" name="Google Shape;260;g21194ee596e_0_18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a:p>
        </p:txBody>
      </p:sp>
      <p:sp>
        <p:nvSpPr>
          <p:cNvPr id="261" name="Google Shape;261;g21194ee596e_0_18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28</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32168414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21197e7cf6e_0_20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325" name="Google Shape;325;g21197e7cf6e_0_20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0915534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154" name="Google Shape;154;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72307579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21194ee596e_0_18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0" name="Google Shape;260;g21194ee596e_0_18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a:p>
        </p:txBody>
      </p:sp>
      <p:sp>
        <p:nvSpPr>
          <p:cNvPr id="261" name="Google Shape;261;g21194ee596e_0_18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30</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404536979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21197e7cf6e_0_20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325" name="Google Shape;325;g21197e7cf6e_0_20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0502199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g215a699482b_0_55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427" name="Google Shape;427;g215a699482b_0_5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54314390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21194ee596e_0_18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0" name="Google Shape;260;g21194ee596e_0_18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a:p>
        </p:txBody>
      </p:sp>
      <p:sp>
        <p:nvSpPr>
          <p:cNvPr id="261" name="Google Shape;261;g21194ee596e_0_18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36</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81980337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21194ee596e_0_18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0" name="Google Shape;260;g21194ee596e_0_18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a:p>
        </p:txBody>
      </p:sp>
      <p:sp>
        <p:nvSpPr>
          <p:cNvPr id="261" name="Google Shape;261;g21194ee596e_0_18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37</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14057628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21194ee596e_0_17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5" name="Google Shape;165;g21194ee596e_0_17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a:p>
        </p:txBody>
      </p:sp>
      <p:sp>
        <p:nvSpPr>
          <p:cNvPr id="166" name="Google Shape;166;g21194ee596e_0_17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4</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41029997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154" name="Google Shape;154;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667121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21197e7cf6e_0_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3" name="Google Shape;193;g21197e7cf6e_0_3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a:p>
        </p:txBody>
      </p:sp>
      <p:sp>
        <p:nvSpPr>
          <p:cNvPr id="194" name="Google Shape;194;g21197e7cf6e_0_3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6</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34550374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154" name="Google Shape;154;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173856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21197e7cf6e_0_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3" name="Google Shape;193;g21197e7cf6e_0_3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a:p>
        </p:txBody>
      </p:sp>
      <p:sp>
        <p:nvSpPr>
          <p:cNvPr id="194" name="Google Shape;194;g21197e7cf6e_0_3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8</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13907826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154" name="Google Shape;154;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30144885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13"/>
        <p:cNvGrpSpPr/>
        <p:nvPr/>
      </p:nvGrpSpPr>
      <p:grpSpPr>
        <a:xfrm>
          <a:off x="0" y="0"/>
          <a:ext cx="0" cy="0"/>
          <a:chOff x="0" y="0"/>
          <a:chExt cx="0" cy="0"/>
        </a:xfrm>
      </p:grpSpPr>
      <p:sp>
        <p:nvSpPr>
          <p:cNvPr id="14" name="Google Shape;14;g21194ee596e_0_119"/>
          <p:cNvSpPr txBox="1">
            <a:spLocks noGrp="1"/>
          </p:cNvSpPr>
          <p:nvPr>
            <p:ph type="title"/>
          </p:nvPr>
        </p:nvSpPr>
        <p:spPr>
          <a:xfrm>
            <a:off x="345622" y="365125"/>
            <a:ext cx="11500800" cy="430800"/>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chemeClr val="dk1"/>
              </a:buClr>
              <a:buSzPts val="1800"/>
              <a:buNone/>
              <a:defRPr sz="2800" b="1">
                <a:latin typeface="Poppins"/>
                <a:ea typeface="Poppins"/>
                <a:cs typeface="Poppins"/>
                <a:sym typeface="Poppi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15" name="Google Shape;15;g21194ee596e_0_119"/>
          <p:cNvPicPr preferRelativeResize="0"/>
          <p:nvPr/>
        </p:nvPicPr>
        <p:blipFill rotWithShape="1">
          <a:blip r:embed="rId2">
            <a:alphaModFix/>
          </a:blip>
          <a:srcRect/>
          <a:stretch/>
        </p:blipFill>
        <p:spPr>
          <a:xfrm>
            <a:off x="10680519" y="6258025"/>
            <a:ext cx="1165860" cy="234849"/>
          </a:xfrm>
          <a:prstGeom prst="rect">
            <a:avLst/>
          </a:prstGeom>
          <a:noFill/>
          <a:ln>
            <a:noFill/>
          </a:ln>
        </p:spPr>
      </p:pic>
      <p:sp>
        <p:nvSpPr>
          <p:cNvPr id="16" name="Google Shape;16;g21194ee596e_0_119"/>
          <p:cNvSpPr/>
          <p:nvPr/>
        </p:nvSpPr>
        <p:spPr>
          <a:xfrm rot="10800000" flipH="1">
            <a:off x="338397" y="6250798"/>
            <a:ext cx="249300" cy="2493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Poppins"/>
              <a:ea typeface="Poppins"/>
              <a:cs typeface="Poppins"/>
              <a:sym typeface="Poppins"/>
            </a:endParaRPr>
          </a:p>
        </p:txBody>
      </p:sp>
      <p:sp>
        <p:nvSpPr>
          <p:cNvPr id="17" name="Google Shape;17;g21194ee596e_0_119"/>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lvl1pPr marL="0" marR="0" lvl="0" indent="0" algn="ctr">
              <a:lnSpc>
                <a:spcPct val="100000"/>
              </a:lnSpc>
              <a:spcBef>
                <a:spcPts val="0"/>
              </a:spcBef>
              <a:spcAft>
                <a:spcPts val="0"/>
              </a:spcAft>
              <a:buClr>
                <a:schemeClr val="lt1"/>
              </a:buClr>
              <a:buSzPts val="900"/>
              <a:buFont typeface="Poppins"/>
              <a:buNone/>
              <a:defRPr sz="900" b="0" i="0" u="none" strike="noStrike" cap="none">
                <a:solidFill>
                  <a:schemeClr val="lt1"/>
                </a:solidFill>
                <a:latin typeface="Poppins"/>
                <a:ea typeface="Poppins"/>
                <a:cs typeface="Poppins"/>
                <a:sym typeface="Poppins"/>
              </a:defRPr>
            </a:lvl1pPr>
            <a:lvl2pPr marL="0" marR="0" lvl="1" indent="0" algn="ctr">
              <a:lnSpc>
                <a:spcPct val="100000"/>
              </a:lnSpc>
              <a:spcBef>
                <a:spcPts val="0"/>
              </a:spcBef>
              <a:spcAft>
                <a:spcPts val="0"/>
              </a:spcAft>
              <a:buClr>
                <a:schemeClr val="lt1"/>
              </a:buClr>
              <a:buSzPts val="900"/>
              <a:buFont typeface="Poppins"/>
              <a:buNone/>
              <a:defRPr sz="900" b="0" i="0" u="none" strike="noStrike" cap="none">
                <a:solidFill>
                  <a:schemeClr val="lt1"/>
                </a:solidFill>
                <a:latin typeface="Poppins"/>
                <a:ea typeface="Poppins"/>
                <a:cs typeface="Poppins"/>
                <a:sym typeface="Poppins"/>
              </a:defRPr>
            </a:lvl2pPr>
            <a:lvl3pPr marL="0" marR="0" lvl="2" indent="0" algn="ctr">
              <a:lnSpc>
                <a:spcPct val="100000"/>
              </a:lnSpc>
              <a:spcBef>
                <a:spcPts val="0"/>
              </a:spcBef>
              <a:spcAft>
                <a:spcPts val="0"/>
              </a:spcAft>
              <a:buClr>
                <a:schemeClr val="lt1"/>
              </a:buClr>
              <a:buSzPts val="900"/>
              <a:buFont typeface="Poppins"/>
              <a:buNone/>
              <a:defRPr sz="900" b="0" i="0" u="none" strike="noStrike" cap="none">
                <a:solidFill>
                  <a:schemeClr val="lt1"/>
                </a:solidFill>
                <a:latin typeface="Poppins"/>
                <a:ea typeface="Poppins"/>
                <a:cs typeface="Poppins"/>
                <a:sym typeface="Poppins"/>
              </a:defRPr>
            </a:lvl3pPr>
            <a:lvl4pPr marL="0" marR="0" lvl="3" indent="0" algn="ctr">
              <a:lnSpc>
                <a:spcPct val="100000"/>
              </a:lnSpc>
              <a:spcBef>
                <a:spcPts val="0"/>
              </a:spcBef>
              <a:spcAft>
                <a:spcPts val="0"/>
              </a:spcAft>
              <a:buClr>
                <a:schemeClr val="lt1"/>
              </a:buClr>
              <a:buSzPts val="900"/>
              <a:buFont typeface="Poppins"/>
              <a:buNone/>
              <a:defRPr sz="900" b="0" i="0" u="none" strike="noStrike" cap="none">
                <a:solidFill>
                  <a:schemeClr val="lt1"/>
                </a:solidFill>
                <a:latin typeface="Poppins"/>
                <a:ea typeface="Poppins"/>
                <a:cs typeface="Poppins"/>
                <a:sym typeface="Poppins"/>
              </a:defRPr>
            </a:lvl4pPr>
            <a:lvl5pPr marL="0" marR="0" lvl="4" indent="0" algn="ctr">
              <a:lnSpc>
                <a:spcPct val="100000"/>
              </a:lnSpc>
              <a:spcBef>
                <a:spcPts val="0"/>
              </a:spcBef>
              <a:spcAft>
                <a:spcPts val="0"/>
              </a:spcAft>
              <a:buClr>
                <a:schemeClr val="lt1"/>
              </a:buClr>
              <a:buSzPts val="900"/>
              <a:buFont typeface="Poppins"/>
              <a:buNone/>
              <a:defRPr sz="900" b="0" i="0" u="none" strike="noStrike" cap="none">
                <a:solidFill>
                  <a:schemeClr val="lt1"/>
                </a:solidFill>
                <a:latin typeface="Poppins"/>
                <a:ea typeface="Poppins"/>
                <a:cs typeface="Poppins"/>
                <a:sym typeface="Poppins"/>
              </a:defRPr>
            </a:lvl5pPr>
            <a:lvl6pPr marL="0" marR="0" lvl="5" indent="0" algn="ctr">
              <a:lnSpc>
                <a:spcPct val="100000"/>
              </a:lnSpc>
              <a:spcBef>
                <a:spcPts val="0"/>
              </a:spcBef>
              <a:spcAft>
                <a:spcPts val="0"/>
              </a:spcAft>
              <a:buClr>
                <a:schemeClr val="lt1"/>
              </a:buClr>
              <a:buSzPts val="900"/>
              <a:buFont typeface="Poppins"/>
              <a:buNone/>
              <a:defRPr sz="900" b="0" i="0" u="none" strike="noStrike" cap="none">
                <a:solidFill>
                  <a:schemeClr val="lt1"/>
                </a:solidFill>
                <a:latin typeface="Poppins"/>
                <a:ea typeface="Poppins"/>
                <a:cs typeface="Poppins"/>
                <a:sym typeface="Poppins"/>
              </a:defRPr>
            </a:lvl6pPr>
            <a:lvl7pPr marL="0" marR="0" lvl="6" indent="0" algn="ctr">
              <a:lnSpc>
                <a:spcPct val="100000"/>
              </a:lnSpc>
              <a:spcBef>
                <a:spcPts val="0"/>
              </a:spcBef>
              <a:spcAft>
                <a:spcPts val="0"/>
              </a:spcAft>
              <a:buClr>
                <a:schemeClr val="lt1"/>
              </a:buClr>
              <a:buSzPts val="900"/>
              <a:buFont typeface="Poppins"/>
              <a:buNone/>
              <a:defRPr sz="900" b="0" i="0" u="none" strike="noStrike" cap="none">
                <a:solidFill>
                  <a:schemeClr val="lt1"/>
                </a:solidFill>
                <a:latin typeface="Poppins"/>
                <a:ea typeface="Poppins"/>
                <a:cs typeface="Poppins"/>
                <a:sym typeface="Poppins"/>
              </a:defRPr>
            </a:lvl7pPr>
            <a:lvl8pPr marL="0" marR="0" lvl="7" indent="0" algn="ctr">
              <a:lnSpc>
                <a:spcPct val="100000"/>
              </a:lnSpc>
              <a:spcBef>
                <a:spcPts val="0"/>
              </a:spcBef>
              <a:spcAft>
                <a:spcPts val="0"/>
              </a:spcAft>
              <a:buClr>
                <a:schemeClr val="lt1"/>
              </a:buClr>
              <a:buSzPts val="900"/>
              <a:buFont typeface="Poppins"/>
              <a:buNone/>
              <a:defRPr sz="900" b="0" i="0" u="none" strike="noStrike" cap="none">
                <a:solidFill>
                  <a:schemeClr val="lt1"/>
                </a:solidFill>
                <a:latin typeface="Poppins"/>
                <a:ea typeface="Poppins"/>
                <a:cs typeface="Poppins"/>
                <a:sym typeface="Poppins"/>
              </a:defRPr>
            </a:lvl8pPr>
            <a:lvl9pPr marL="0" marR="0" lvl="8" indent="0" algn="ctr">
              <a:lnSpc>
                <a:spcPct val="100000"/>
              </a:lnSpc>
              <a:spcBef>
                <a:spcPts val="0"/>
              </a:spcBef>
              <a:spcAft>
                <a:spcPts val="0"/>
              </a:spcAft>
              <a:buClr>
                <a:schemeClr val="lt1"/>
              </a:buClr>
              <a:buSzPts val="900"/>
              <a:buFont typeface="Poppins"/>
              <a:buNone/>
              <a:defRPr sz="900" b="0" i="0" u="none" strike="noStrike" cap="none">
                <a:solidFill>
                  <a:schemeClr val="lt1"/>
                </a:solidFill>
                <a:latin typeface="Poppins"/>
                <a:ea typeface="Poppins"/>
                <a:cs typeface="Poppins"/>
                <a:sym typeface="Poppins"/>
              </a:defRPr>
            </a:lvl9pPr>
          </a:lstStyle>
          <a:p>
            <a:pPr marL="0" lvl="0" indent="0" algn="ctr" rtl="0">
              <a:spcBef>
                <a:spcPts val="0"/>
              </a:spcBef>
              <a:spcAft>
                <a:spcPts val="0"/>
              </a:spcAft>
              <a:buNone/>
            </a:pPr>
            <a:fld id="{00000000-1234-1234-1234-123412341234}" type="slidenum">
              <a:rPr lang="en-US"/>
              <a:t>‹#›</a:t>
            </a:fld>
            <a:endParaRPr/>
          </a:p>
        </p:txBody>
      </p:sp>
      <p:sp>
        <p:nvSpPr>
          <p:cNvPr id="18" name="Google Shape;18;g21194ee596e_0_119"/>
          <p:cNvSpPr txBox="1"/>
          <p:nvPr/>
        </p:nvSpPr>
        <p:spPr>
          <a:xfrm>
            <a:off x="5060460" y="6306200"/>
            <a:ext cx="2071200" cy="1386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rgbClr val="7F7F7F"/>
                </a:solidFill>
                <a:latin typeface="Poppins"/>
                <a:ea typeface="Poppins"/>
                <a:cs typeface="Poppins"/>
                <a:sym typeface="Poppins"/>
              </a:rPr>
              <a:t>Copyright © 2021 TalentLabs Limited</a:t>
            </a:r>
            <a:endParaRPr sz="1400" b="0" i="0" u="none" strike="noStrike" cap="none">
              <a:solidFill>
                <a:srgbClr val="000000"/>
              </a:solidFill>
              <a:latin typeface="Arial"/>
              <a:ea typeface="Arial"/>
              <a:cs typeface="Arial"/>
              <a:sym typeface="Arial"/>
            </a:endParaRPr>
          </a:p>
        </p:txBody>
      </p:sp>
      <p:pic>
        <p:nvPicPr>
          <p:cNvPr id="19" name="Google Shape;19;g21194ee596e_0_119"/>
          <p:cNvPicPr preferRelativeResize="0"/>
          <p:nvPr/>
        </p:nvPicPr>
        <p:blipFill rotWithShape="1">
          <a:blip r:embed="rId3">
            <a:alphaModFix/>
          </a:blip>
          <a:srcRect/>
          <a:stretch/>
        </p:blipFill>
        <p:spPr>
          <a:xfrm>
            <a:off x="6453174" y="602584"/>
            <a:ext cx="5619082" cy="565283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05"/>
        <p:cNvGrpSpPr/>
        <p:nvPr/>
      </p:nvGrpSpPr>
      <p:grpSpPr>
        <a:xfrm>
          <a:off x="0" y="0"/>
          <a:ext cx="0" cy="0"/>
          <a:chOff x="0" y="0"/>
          <a:chExt cx="0" cy="0"/>
        </a:xfrm>
      </p:grpSpPr>
      <p:sp>
        <p:nvSpPr>
          <p:cNvPr id="106" name="Google Shape;106;p22"/>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Clr>
                <a:schemeClr val="dk1"/>
              </a:buClr>
              <a:buSzPts val="3200"/>
              <a:buFont typeface="Arial"/>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7" name="Google Shape;107;p22"/>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108" name="Google Shape;108;p22"/>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09" name="Google Shape;109;p2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10" name="Google Shape;110;p2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11" name="Google Shape;111;p22"/>
          <p:cNvSpPr txBox="1">
            <a:spLocks noGrp="1"/>
          </p:cNvSpPr>
          <p:nvPr>
            <p:ph type="sldNum" idx="12"/>
          </p:nvPr>
        </p:nvSpPr>
        <p:spPr>
          <a:xfrm>
            <a:off x="483228" y="6356350"/>
            <a:ext cx="709943" cy="365125"/>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1pPr>
            <a:lvl2pPr marL="0" marR="0" lvl="1"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2pPr>
            <a:lvl3pPr marL="0" marR="0" lvl="2"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3pPr>
            <a:lvl4pPr marL="0" marR="0" lvl="3"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4pPr>
            <a:lvl5pPr marL="0" marR="0" lvl="4"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5pPr>
            <a:lvl6pPr marL="0" marR="0" lvl="5"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6pPr>
            <a:lvl7pPr marL="0" marR="0" lvl="6"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7pPr>
            <a:lvl8pPr marL="0" marR="0" lvl="7"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8pPr>
            <a:lvl9pPr marL="0" marR="0" lvl="8"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12"/>
        <p:cNvGrpSpPr/>
        <p:nvPr/>
      </p:nvGrpSpPr>
      <p:grpSpPr>
        <a:xfrm>
          <a:off x="0" y="0"/>
          <a:ext cx="0" cy="0"/>
          <a:chOff x="0" y="0"/>
          <a:chExt cx="0" cy="0"/>
        </a:xfrm>
      </p:grpSpPr>
      <p:sp>
        <p:nvSpPr>
          <p:cNvPr id="113" name="Google Shape;113;p23"/>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Clr>
                <a:schemeClr val="dk1"/>
              </a:buClr>
              <a:buSzPts val="3200"/>
              <a:buFont typeface="Arial"/>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4" name="Google Shape;114;p23"/>
          <p:cNvSpPr>
            <a:spLocks noGrp="1"/>
          </p:cNvSpPr>
          <p:nvPr>
            <p:ph type="pic" idx="2"/>
          </p:nvPr>
        </p:nvSpPr>
        <p:spPr>
          <a:xfrm>
            <a:off x="5183188" y="987425"/>
            <a:ext cx="6172200" cy="4873625"/>
          </a:xfrm>
          <a:prstGeom prst="rect">
            <a:avLst/>
          </a:prstGeom>
          <a:noFill/>
          <a:ln>
            <a:noFill/>
          </a:ln>
        </p:spPr>
      </p:sp>
      <p:sp>
        <p:nvSpPr>
          <p:cNvPr id="115" name="Google Shape;115;p23"/>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16" name="Google Shape;116;p2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17" name="Google Shape;117;p2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18" name="Google Shape;118;p23"/>
          <p:cNvSpPr txBox="1">
            <a:spLocks noGrp="1"/>
          </p:cNvSpPr>
          <p:nvPr>
            <p:ph type="sldNum" idx="12"/>
          </p:nvPr>
        </p:nvSpPr>
        <p:spPr>
          <a:xfrm>
            <a:off x="483228" y="6356350"/>
            <a:ext cx="709943" cy="365125"/>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1pPr>
            <a:lvl2pPr marL="0" marR="0" lvl="1"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2pPr>
            <a:lvl3pPr marL="0" marR="0" lvl="2"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3pPr>
            <a:lvl4pPr marL="0" marR="0" lvl="3"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4pPr>
            <a:lvl5pPr marL="0" marR="0" lvl="4"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5pPr>
            <a:lvl6pPr marL="0" marR="0" lvl="5"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6pPr>
            <a:lvl7pPr marL="0" marR="0" lvl="6"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7pPr>
            <a:lvl8pPr marL="0" marR="0" lvl="7"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8pPr>
            <a:lvl9pPr marL="0" marR="0" lvl="8"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19"/>
        <p:cNvGrpSpPr/>
        <p:nvPr/>
      </p:nvGrpSpPr>
      <p:grpSpPr>
        <a:xfrm>
          <a:off x="0" y="0"/>
          <a:ext cx="0" cy="0"/>
          <a:chOff x="0" y="0"/>
          <a:chExt cx="0" cy="0"/>
        </a:xfrm>
      </p:grpSpPr>
      <p:sp>
        <p:nvSpPr>
          <p:cNvPr id="120" name="Google Shape;120;p2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1" name="Google Shape;121;p24"/>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2" name="Google Shape;122;p2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23" name="Google Shape;123;p2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24" name="Google Shape;124;p24"/>
          <p:cNvSpPr txBox="1">
            <a:spLocks noGrp="1"/>
          </p:cNvSpPr>
          <p:nvPr>
            <p:ph type="sldNum" idx="12"/>
          </p:nvPr>
        </p:nvSpPr>
        <p:spPr>
          <a:xfrm>
            <a:off x="483228" y="6356350"/>
            <a:ext cx="709943" cy="365125"/>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1pPr>
            <a:lvl2pPr marL="0" marR="0" lvl="1"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2pPr>
            <a:lvl3pPr marL="0" marR="0" lvl="2"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3pPr>
            <a:lvl4pPr marL="0" marR="0" lvl="3"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4pPr>
            <a:lvl5pPr marL="0" marR="0" lvl="4"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5pPr>
            <a:lvl6pPr marL="0" marR="0" lvl="5"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6pPr>
            <a:lvl7pPr marL="0" marR="0" lvl="6"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7pPr>
            <a:lvl8pPr marL="0" marR="0" lvl="7"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8pPr>
            <a:lvl9pPr marL="0" marR="0" lvl="8"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25"/>
        <p:cNvGrpSpPr/>
        <p:nvPr/>
      </p:nvGrpSpPr>
      <p:grpSpPr>
        <a:xfrm>
          <a:off x="0" y="0"/>
          <a:ext cx="0" cy="0"/>
          <a:chOff x="0" y="0"/>
          <a:chExt cx="0" cy="0"/>
        </a:xfrm>
      </p:grpSpPr>
      <p:sp>
        <p:nvSpPr>
          <p:cNvPr id="126" name="Google Shape;126;p25"/>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7" name="Google Shape;127;p25"/>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8" name="Google Shape;128;p2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29" name="Google Shape;129;p2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30" name="Google Shape;130;p25"/>
          <p:cNvSpPr txBox="1">
            <a:spLocks noGrp="1"/>
          </p:cNvSpPr>
          <p:nvPr>
            <p:ph type="sldNum" idx="12"/>
          </p:nvPr>
        </p:nvSpPr>
        <p:spPr>
          <a:xfrm>
            <a:off x="483228" y="6356350"/>
            <a:ext cx="709943" cy="365125"/>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1pPr>
            <a:lvl2pPr marL="0" marR="0" lvl="1"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2pPr>
            <a:lvl3pPr marL="0" marR="0" lvl="2"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3pPr>
            <a:lvl4pPr marL="0" marR="0" lvl="3"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4pPr>
            <a:lvl5pPr marL="0" marR="0" lvl="4"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5pPr>
            <a:lvl6pPr marL="0" marR="0" lvl="5"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6pPr>
            <a:lvl7pPr marL="0" marR="0" lvl="6"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7pPr>
            <a:lvl8pPr marL="0" marR="0" lvl="7"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8pPr>
            <a:lvl9pPr marL="0" marR="0" lvl="8"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49"/>
        <p:cNvGrpSpPr/>
        <p:nvPr/>
      </p:nvGrpSpPr>
      <p:grpSpPr>
        <a:xfrm>
          <a:off x="0" y="0"/>
          <a:ext cx="0" cy="0"/>
          <a:chOff x="0" y="0"/>
          <a:chExt cx="0" cy="0"/>
        </a:xfrm>
      </p:grpSpPr>
      <p:sp>
        <p:nvSpPr>
          <p:cNvPr id="50" name="Google Shape;50;g21194ee596e_0_148"/>
          <p:cNvSpPr txBox="1">
            <a:spLocks noGrp="1"/>
          </p:cNvSpPr>
          <p:nvPr>
            <p:ph type="title"/>
          </p:nvPr>
        </p:nvSpPr>
        <p:spPr>
          <a:xfrm>
            <a:off x="839788" y="457200"/>
            <a:ext cx="3932100" cy="1600200"/>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Clr>
                <a:schemeClr val="dk1"/>
              </a:buClr>
              <a:buSzPts val="3200"/>
              <a:buFont typeface="Arial"/>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g21194ee596e_0_148"/>
          <p:cNvSpPr>
            <a:spLocks noGrp="1"/>
          </p:cNvSpPr>
          <p:nvPr>
            <p:ph type="pic" idx="2"/>
          </p:nvPr>
        </p:nvSpPr>
        <p:spPr>
          <a:xfrm>
            <a:off x="5183188" y="987425"/>
            <a:ext cx="6172200" cy="4873500"/>
          </a:xfrm>
          <a:prstGeom prst="rect">
            <a:avLst/>
          </a:prstGeom>
          <a:noFill/>
          <a:ln>
            <a:noFill/>
          </a:ln>
        </p:spPr>
      </p:sp>
      <p:sp>
        <p:nvSpPr>
          <p:cNvPr id="52" name="Google Shape;52;g21194ee596e_0_148"/>
          <p:cNvSpPr txBox="1">
            <a:spLocks noGrp="1"/>
          </p:cNvSpPr>
          <p:nvPr>
            <p:ph type="body" idx="1"/>
          </p:nvPr>
        </p:nvSpPr>
        <p:spPr>
          <a:xfrm>
            <a:off x="839788" y="2057400"/>
            <a:ext cx="3932100" cy="3811500"/>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53" name="Google Shape;53;g21194ee596e_0_148"/>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54" name="Google Shape;54;g21194ee596e_0_148"/>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55" name="Google Shape;55;g21194ee596e_0_148"/>
          <p:cNvSpPr txBox="1">
            <a:spLocks noGrp="1"/>
          </p:cNvSpPr>
          <p:nvPr>
            <p:ph type="sldNum" idx="12"/>
          </p:nvPr>
        </p:nvSpPr>
        <p:spPr>
          <a:xfrm>
            <a:off x="483228" y="6356350"/>
            <a:ext cx="709800" cy="365100"/>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1pPr>
            <a:lvl2pPr marL="0" marR="0" lvl="1"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2pPr>
            <a:lvl3pPr marL="0" marR="0" lvl="2"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3pPr>
            <a:lvl4pPr marL="0" marR="0" lvl="3"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4pPr>
            <a:lvl5pPr marL="0" marR="0" lvl="4"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5pPr>
            <a:lvl6pPr marL="0" marR="0" lvl="5"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6pPr>
            <a:lvl7pPr marL="0" marR="0" lvl="6"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7pPr>
            <a:lvl8pPr marL="0" marR="0" lvl="7"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8pPr>
            <a:lvl9pPr marL="0" marR="0" lvl="8"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56"/>
        <p:cNvGrpSpPr/>
        <p:nvPr/>
      </p:nvGrpSpPr>
      <p:grpSpPr>
        <a:xfrm>
          <a:off x="0" y="0"/>
          <a:ext cx="0" cy="0"/>
          <a:chOff x="0" y="0"/>
          <a:chExt cx="0" cy="0"/>
        </a:xfrm>
      </p:grpSpPr>
      <p:sp>
        <p:nvSpPr>
          <p:cNvPr id="57" name="Google Shape;57;g21194ee596e_0_155"/>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8" name="Google Shape;58;g21194ee596e_0_155"/>
          <p:cNvSpPr txBox="1">
            <a:spLocks noGrp="1"/>
          </p:cNvSpPr>
          <p:nvPr>
            <p:ph type="body" idx="1"/>
          </p:nvPr>
        </p:nvSpPr>
        <p:spPr>
          <a:xfrm rot="5400000">
            <a:off x="3920400" y="-1256575"/>
            <a:ext cx="4351200" cy="105156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9" name="Google Shape;59;g21194ee596e_0_155"/>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60" name="Google Shape;60;g21194ee596e_0_155"/>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61" name="Google Shape;61;g21194ee596e_0_155"/>
          <p:cNvSpPr txBox="1">
            <a:spLocks noGrp="1"/>
          </p:cNvSpPr>
          <p:nvPr>
            <p:ph type="sldNum" idx="12"/>
          </p:nvPr>
        </p:nvSpPr>
        <p:spPr>
          <a:xfrm>
            <a:off x="483228" y="6356350"/>
            <a:ext cx="709800" cy="365100"/>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1pPr>
            <a:lvl2pPr marL="0" marR="0" lvl="1"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2pPr>
            <a:lvl3pPr marL="0" marR="0" lvl="2"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3pPr>
            <a:lvl4pPr marL="0" marR="0" lvl="3"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4pPr>
            <a:lvl5pPr marL="0" marR="0" lvl="4"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5pPr>
            <a:lvl6pPr marL="0" marR="0" lvl="5"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6pPr>
            <a:lvl7pPr marL="0" marR="0" lvl="6"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7pPr>
            <a:lvl8pPr marL="0" marR="0" lvl="7"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8pPr>
            <a:lvl9pPr marL="0" marR="0" lvl="8"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62"/>
        <p:cNvGrpSpPr/>
        <p:nvPr/>
      </p:nvGrpSpPr>
      <p:grpSpPr>
        <a:xfrm>
          <a:off x="0" y="0"/>
          <a:ext cx="0" cy="0"/>
          <a:chOff x="0" y="0"/>
          <a:chExt cx="0" cy="0"/>
        </a:xfrm>
      </p:grpSpPr>
      <p:sp>
        <p:nvSpPr>
          <p:cNvPr id="63" name="Google Shape;63;g21194ee596e_0_161"/>
          <p:cNvSpPr txBox="1">
            <a:spLocks noGrp="1"/>
          </p:cNvSpPr>
          <p:nvPr>
            <p:ph type="title"/>
          </p:nvPr>
        </p:nvSpPr>
        <p:spPr>
          <a:xfrm rot="5400000">
            <a:off x="7133400" y="1956625"/>
            <a:ext cx="5811900" cy="2628900"/>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g21194ee596e_0_161"/>
          <p:cNvSpPr txBox="1">
            <a:spLocks noGrp="1"/>
          </p:cNvSpPr>
          <p:nvPr>
            <p:ph type="body" idx="1"/>
          </p:nvPr>
        </p:nvSpPr>
        <p:spPr>
          <a:xfrm rot="5400000">
            <a:off x="1799400" y="-596075"/>
            <a:ext cx="5811900" cy="77343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5" name="Google Shape;65;g21194ee596e_0_161"/>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66" name="Google Shape;66;g21194ee596e_0_161"/>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67" name="Google Shape;67;g21194ee596e_0_161"/>
          <p:cNvSpPr txBox="1">
            <a:spLocks noGrp="1"/>
          </p:cNvSpPr>
          <p:nvPr>
            <p:ph type="sldNum" idx="12"/>
          </p:nvPr>
        </p:nvSpPr>
        <p:spPr>
          <a:xfrm>
            <a:off x="483228" y="6356350"/>
            <a:ext cx="709800" cy="365100"/>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1pPr>
            <a:lvl2pPr marL="0" marR="0" lvl="1"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2pPr>
            <a:lvl3pPr marL="0" marR="0" lvl="2"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3pPr>
            <a:lvl4pPr marL="0" marR="0" lvl="3"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4pPr>
            <a:lvl5pPr marL="0" marR="0" lvl="4"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5pPr>
            <a:lvl6pPr marL="0" marR="0" lvl="5"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6pPr>
            <a:lvl7pPr marL="0" marR="0" lvl="6"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7pPr>
            <a:lvl8pPr marL="0" marR="0" lvl="7"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8pPr>
            <a:lvl9pPr marL="0" marR="0" lvl="8"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8"/>
        <p:cNvGrpSpPr/>
        <p:nvPr/>
      </p:nvGrpSpPr>
      <p:grpSpPr>
        <a:xfrm>
          <a:off x="0" y="0"/>
          <a:ext cx="0" cy="0"/>
          <a:chOff x="0" y="0"/>
          <a:chExt cx="0" cy="0"/>
        </a:xfrm>
      </p:grpSpPr>
      <p:sp>
        <p:nvSpPr>
          <p:cNvPr id="69" name="Google Shape;69;g215a699482b_6_10"/>
          <p:cNvSpPr txBox="1">
            <a:spLocks noGrp="1"/>
          </p:cNvSpPr>
          <p:nvPr>
            <p:ph type="title"/>
          </p:nvPr>
        </p:nvSpPr>
        <p:spPr>
          <a:xfrm>
            <a:off x="415600" y="593367"/>
            <a:ext cx="11360800" cy="763600"/>
          </a:xfrm>
          <a:prstGeom prst="rect">
            <a:avLst/>
          </a:prstGeom>
        </p:spPr>
        <p:txBody>
          <a:bodyPr spcFirstLastPara="1" wrap="square" lIns="121900" tIns="121900" rIns="121900" bIns="121900" anchor="ctr" anchorCtr="0">
            <a:noAutofit/>
          </a:bodyPr>
          <a:lstStyle>
            <a:lvl1pPr lvl="0">
              <a:spcBef>
                <a:spcPts val="0"/>
              </a:spcBef>
              <a:spcAft>
                <a:spcPts val="0"/>
              </a:spcAft>
              <a:buSzPts val="1900"/>
              <a:buNone/>
              <a:defRPr sz="1900"/>
            </a:lvl1pPr>
            <a:lvl2pPr lvl="1">
              <a:spcBef>
                <a:spcPts val="0"/>
              </a:spcBef>
              <a:spcAft>
                <a:spcPts val="0"/>
              </a:spcAft>
              <a:buSzPts val="1900"/>
              <a:buNone/>
              <a:defRPr sz="1900"/>
            </a:lvl2pPr>
            <a:lvl3pPr lvl="2">
              <a:spcBef>
                <a:spcPts val="0"/>
              </a:spcBef>
              <a:spcAft>
                <a:spcPts val="0"/>
              </a:spcAft>
              <a:buSzPts val="1900"/>
              <a:buNone/>
              <a:defRPr sz="1900"/>
            </a:lvl3pPr>
            <a:lvl4pPr lvl="3">
              <a:spcBef>
                <a:spcPts val="0"/>
              </a:spcBef>
              <a:spcAft>
                <a:spcPts val="0"/>
              </a:spcAft>
              <a:buSzPts val="1900"/>
              <a:buNone/>
              <a:defRPr sz="1900"/>
            </a:lvl4pPr>
            <a:lvl5pPr lvl="4">
              <a:spcBef>
                <a:spcPts val="0"/>
              </a:spcBef>
              <a:spcAft>
                <a:spcPts val="0"/>
              </a:spcAft>
              <a:buSzPts val="1900"/>
              <a:buNone/>
              <a:defRPr sz="1900"/>
            </a:lvl5pPr>
            <a:lvl6pPr lvl="5">
              <a:spcBef>
                <a:spcPts val="0"/>
              </a:spcBef>
              <a:spcAft>
                <a:spcPts val="0"/>
              </a:spcAft>
              <a:buSzPts val="1900"/>
              <a:buNone/>
              <a:defRPr sz="1900"/>
            </a:lvl6pPr>
            <a:lvl7pPr lvl="6">
              <a:spcBef>
                <a:spcPts val="0"/>
              </a:spcBef>
              <a:spcAft>
                <a:spcPts val="0"/>
              </a:spcAft>
              <a:buSzPts val="1900"/>
              <a:buNone/>
              <a:defRPr sz="1900"/>
            </a:lvl7pPr>
            <a:lvl8pPr lvl="7">
              <a:spcBef>
                <a:spcPts val="0"/>
              </a:spcBef>
              <a:spcAft>
                <a:spcPts val="0"/>
              </a:spcAft>
              <a:buSzPts val="1900"/>
              <a:buNone/>
              <a:defRPr sz="1900"/>
            </a:lvl8pPr>
            <a:lvl9pPr lvl="8">
              <a:spcBef>
                <a:spcPts val="0"/>
              </a:spcBef>
              <a:spcAft>
                <a:spcPts val="0"/>
              </a:spcAft>
              <a:buSzPts val="1900"/>
              <a:buNone/>
              <a:defRPr sz="1900"/>
            </a:lvl9pPr>
          </a:lstStyle>
          <a:p>
            <a:endParaRPr/>
          </a:p>
        </p:txBody>
      </p:sp>
      <p:sp>
        <p:nvSpPr>
          <p:cNvPr id="70" name="Google Shape;70;g215a699482b_6_10"/>
          <p:cNvSpPr txBox="1">
            <a:spLocks noGrp="1"/>
          </p:cNvSpPr>
          <p:nvPr>
            <p:ph type="body" idx="1"/>
          </p:nvPr>
        </p:nvSpPr>
        <p:spPr>
          <a:xfrm>
            <a:off x="415600" y="1536633"/>
            <a:ext cx="11360800" cy="4555200"/>
          </a:xfrm>
          <a:prstGeom prst="rect">
            <a:avLst/>
          </a:prstGeom>
        </p:spPr>
        <p:txBody>
          <a:bodyPr spcFirstLastPara="1" wrap="square" lIns="121900" tIns="121900" rIns="121900" bIns="121900" anchor="t" anchorCtr="0">
            <a:noAutofit/>
          </a:bodyPr>
          <a:lstStyle>
            <a:lvl1pPr marL="457200" lvl="0" indent="-349250">
              <a:spcBef>
                <a:spcPts val="1000"/>
              </a:spcBef>
              <a:spcAft>
                <a:spcPts val="0"/>
              </a:spcAft>
              <a:buSzPts val="1900"/>
              <a:buChar char="•"/>
              <a:defRPr sz="1900"/>
            </a:lvl1pPr>
            <a:lvl2pPr marL="914400" lvl="1" indent="-349250">
              <a:spcBef>
                <a:spcPts val="500"/>
              </a:spcBef>
              <a:spcAft>
                <a:spcPts val="0"/>
              </a:spcAft>
              <a:buSzPts val="1900"/>
              <a:buChar char="•"/>
              <a:defRPr sz="1900"/>
            </a:lvl2pPr>
            <a:lvl3pPr marL="1371600" lvl="2" indent="-349250">
              <a:spcBef>
                <a:spcPts val="500"/>
              </a:spcBef>
              <a:spcAft>
                <a:spcPts val="0"/>
              </a:spcAft>
              <a:buSzPts val="1900"/>
              <a:buChar char="•"/>
              <a:defRPr sz="1900"/>
            </a:lvl3pPr>
            <a:lvl4pPr marL="1828800" lvl="3" indent="-349250">
              <a:spcBef>
                <a:spcPts val="500"/>
              </a:spcBef>
              <a:spcAft>
                <a:spcPts val="0"/>
              </a:spcAft>
              <a:buSzPts val="1900"/>
              <a:buChar char="•"/>
              <a:defRPr sz="1900"/>
            </a:lvl4pPr>
            <a:lvl5pPr marL="2286000" lvl="4" indent="-349250">
              <a:spcBef>
                <a:spcPts val="500"/>
              </a:spcBef>
              <a:spcAft>
                <a:spcPts val="0"/>
              </a:spcAft>
              <a:buSzPts val="1900"/>
              <a:buChar char="•"/>
              <a:defRPr sz="1900"/>
            </a:lvl5pPr>
            <a:lvl6pPr marL="2743200" lvl="5" indent="-349250">
              <a:spcBef>
                <a:spcPts val="500"/>
              </a:spcBef>
              <a:spcAft>
                <a:spcPts val="0"/>
              </a:spcAft>
              <a:buSzPts val="1900"/>
              <a:buChar char="•"/>
              <a:defRPr sz="1900"/>
            </a:lvl6pPr>
            <a:lvl7pPr marL="3200400" lvl="6" indent="-349250">
              <a:spcBef>
                <a:spcPts val="500"/>
              </a:spcBef>
              <a:spcAft>
                <a:spcPts val="0"/>
              </a:spcAft>
              <a:buSzPts val="1900"/>
              <a:buChar char="•"/>
              <a:defRPr sz="1900"/>
            </a:lvl7pPr>
            <a:lvl8pPr marL="3657600" lvl="7" indent="-349250">
              <a:spcBef>
                <a:spcPts val="500"/>
              </a:spcBef>
              <a:spcAft>
                <a:spcPts val="0"/>
              </a:spcAft>
              <a:buSzPts val="1900"/>
              <a:buChar char="•"/>
              <a:defRPr sz="1900"/>
            </a:lvl8pPr>
            <a:lvl9pPr marL="4114800" lvl="8" indent="-349250">
              <a:spcBef>
                <a:spcPts val="500"/>
              </a:spcBef>
              <a:spcAft>
                <a:spcPts val="0"/>
              </a:spcAft>
              <a:buSzPts val="1900"/>
              <a:buChar char="•"/>
              <a:defRPr sz="1900"/>
            </a:lvl9pPr>
          </a:lstStyle>
          <a:p>
            <a:endParaRPr/>
          </a:p>
        </p:txBody>
      </p:sp>
      <p:sp>
        <p:nvSpPr>
          <p:cNvPr id="71" name="Google Shape;71;g215a699482b_6_10"/>
          <p:cNvSpPr txBox="1">
            <a:spLocks noGrp="1"/>
          </p:cNvSpPr>
          <p:nvPr>
            <p:ph type="sldNum" idx="12"/>
          </p:nvPr>
        </p:nvSpPr>
        <p:spPr>
          <a:xfrm>
            <a:off x="11296610" y="6217622"/>
            <a:ext cx="731600" cy="524800"/>
          </a:xfrm>
          <a:prstGeom prst="rect">
            <a:avLst/>
          </a:prstGeom>
        </p:spPr>
        <p:txBody>
          <a:bodyPr spcFirstLastPara="1" wrap="square" lIns="121900" tIns="121900" rIns="121900" bIns="121900" anchor="ctr" anchorCtr="0">
            <a:noAutofit/>
          </a:bodyPr>
          <a:lstStyle>
            <a:lvl1pPr lvl="0">
              <a:buNone/>
              <a:defRPr sz="1900"/>
            </a:lvl1pPr>
            <a:lvl2pPr lvl="1">
              <a:buNone/>
              <a:defRPr sz="1900"/>
            </a:lvl2pPr>
            <a:lvl3pPr lvl="2">
              <a:buNone/>
              <a:defRPr sz="1900"/>
            </a:lvl3pPr>
            <a:lvl4pPr lvl="3">
              <a:buNone/>
              <a:defRPr sz="1900"/>
            </a:lvl4pPr>
            <a:lvl5pPr lvl="4">
              <a:buNone/>
              <a:defRPr sz="1900"/>
            </a:lvl5pPr>
            <a:lvl6pPr lvl="5">
              <a:buNone/>
              <a:defRPr sz="1900"/>
            </a:lvl6pPr>
            <a:lvl7pPr lvl="6">
              <a:buNone/>
              <a:defRPr sz="1900"/>
            </a:lvl7pPr>
            <a:lvl8pPr lvl="7">
              <a:buNone/>
              <a:defRPr sz="1900"/>
            </a:lvl8pPr>
            <a:lvl9pPr lvl="8">
              <a:buNone/>
              <a:defRPr sz="1900"/>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76"/>
        <p:cNvGrpSpPr/>
        <p:nvPr/>
      </p:nvGrpSpPr>
      <p:grpSpPr>
        <a:xfrm>
          <a:off x="0" y="0"/>
          <a:ext cx="0" cy="0"/>
          <a:chOff x="0" y="0"/>
          <a:chExt cx="0" cy="0"/>
        </a:xfrm>
      </p:grpSpPr>
      <p:sp>
        <p:nvSpPr>
          <p:cNvPr id="77" name="Google Shape;77;p19"/>
          <p:cNvSpPr txBox="1">
            <a:spLocks noGrp="1"/>
          </p:cNvSpPr>
          <p:nvPr>
            <p:ph type="title"/>
          </p:nvPr>
        </p:nvSpPr>
        <p:spPr>
          <a:xfrm>
            <a:off x="345622" y="365125"/>
            <a:ext cx="11500757" cy="430887"/>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chemeClr val="dk1"/>
              </a:buClr>
              <a:buSzPts val="1800"/>
              <a:buNone/>
              <a:defRPr sz="2800" b="1">
                <a:latin typeface="Poppins"/>
                <a:ea typeface="Poppins"/>
                <a:cs typeface="Poppins"/>
                <a:sym typeface="Poppi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78" name="Google Shape;78;p19"/>
          <p:cNvPicPr preferRelativeResize="0"/>
          <p:nvPr/>
        </p:nvPicPr>
        <p:blipFill rotWithShape="1">
          <a:blip r:embed="rId2">
            <a:alphaModFix/>
          </a:blip>
          <a:srcRect/>
          <a:stretch/>
        </p:blipFill>
        <p:spPr>
          <a:xfrm>
            <a:off x="10680519" y="6258025"/>
            <a:ext cx="1165860" cy="234849"/>
          </a:xfrm>
          <a:prstGeom prst="rect">
            <a:avLst/>
          </a:prstGeom>
          <a:noFill/>
          <a:ln>
            <a:noFill/>
          </a:ln>
        </p:spPr>
      </p:pic>
      <p:sp>
        <p:nvSpPr>
          <p:cNvPr id="79" name="Google Shape;79;p19"/>
          <p:cNvSpPr/>
          <p:nvPr/>
        </p:nvSpPr>
        <p:spPr>
          <a:xfrm rot="10800000" flipH="1">
            <a:off x="338397" y="6250801"/>
            <a:ext cx="249297" cy="249297"/>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Poppins"/>
              <a:ea typeface="Poppins"/>
              <a:cs typeface="Poppins"/>
              <a:sym typeface="Poppins"/>
            </a:endParaRPr>
          </a:p>
        </p:txBody>
      </p:sp>
      <p:sp>
        <p:nvSpPr>
          <p:cNvPr id="80" name="Google Shape;80;p19"/>
          <p:cNvSpPr txBox="1">
            <a:spLocks noGrp="1"/>
          </p:cNvSpPr>
          <p:nvPr>
            <p:ph type="sldNum" idx="12"/>
          </p:nvPr>
        </p:nvSpPr>
        <p:spPr>
          <a:xfrm>
            <a:off x="382895" y="6306200"/>
            <a:ext cx="160300" cy="138499"/>
          </a:xfrm>
          <a:prstGeom prst="rect">
            <a:avLst/>
          </a:prstGeom>
          <a:noFill/>
          <a:ln>
            <a:noFill/>
          </a:ln>
        </p:spPr>
        <p:txBody>
          <a:bodyPr spcFirstLastPara="1" wrap="square" lIns="0" tIns="0" rIns="0" bIns="0" anchor="ctr" anchorCtr="0">
            <a:spAutoFit/>
          </a:bodyPr>
          <a:lstStyle>
            <a:lvl1pPr marL="0" marR="0" lvl="0" indent="0" algn="ctr">
              <a:lnSpc>
                <a:spcPct val="100000"/>
              </a:lnSpc>
              <a:spcBef>
                <a:spcPts val="0"/>
              </a:spcBef>
              <a:spcAft>
                <a:spcPts val="0"/>
              </a:spcAft>
              <a:buClr>
                <a:schemeClr val="lt1"/>
              </a:buClr>
              <a:buSzPts val="900"/>
              <a:buFont typeface="Poppins"/>
              <a:buNone/>
              <a:defRPr sz="900" b="0" i="0" u="none" strike="noStrike" cap="none">
                <a:solidFill>
                  <a:schemeClr val="lt1"/>
                </a:solidFill>
                <a:latin typeface="Poppins"/>
                <a:ea typeface="Poppins"/>
                <a:cs typeface="Poppins"/>
                <a:sym typeface="Poppins"/>
              </a:defRPr>
            </a:lvl1pPr>
            <a:lvl2pPr marL="0" marR="0" lvl="1" indent="0" algn="ctr">
              <a:lnSpc>
                <a:spcPct val="100000"/>
              </a:lnSpc>
              <a:spcBef>
                <a:spcPts val="0"/>
              </a:spcBef>
              <a:spcAft>
                <a:spcPts val="0"/>
              </a:spcAft>
              <a:buClr>
                <a:schemeClr val="lt1"/>
              </a:buClr>
              <a:buSzPts val="900"/>
              <a:buFont typeface="Poppins"/>
              <a:buNone/>
              <a:defRPr sz="900" b="0" i="0" u="none" strike="noStrike" cap="none">
                <a:solidFill>
                  <a:schemeClr val="lt1"/>
                </a:solidFill>
                <a:latin typeface="Poppins"/>
                <a:ea typeface="Poppins"/>
                <a:cs typeface="Poppins"/>
                <a:sym typeface="Poppins"/>
              </a:defRPr>
            </a:lvl2pPr>
            <a:lvl3pPr marL="0" marR="0" lvl="2" indent="0" algn="ctr">
              <a:lnSpc>
                <a:spcPct val="100000"/>
              </a:lnSpc>
              <a:spcBef>
                <a:spcPts val="0"/>
              </a:spcBef>
              <a:spcAft>
                <a:spcPts val="0"/>
              </a:spcAft>
              <a:buClr>
                <a:schemeClr val="lt1"/>
              </a:buClr>
              <a:buSzPts val="900"/>
              <a:buFont typeface="Poppins"/>
              <a:buNone/>
              <a:defRPr sz="900" b="0" i="0" u="none" strike="noStrike" cap="none">
                <a:solidFill>
                  <a:schemeClr val="lt1"/>
                </a:solidFill>
                <a:latin typeface="Poppins"/>
                <a:ea typeface="Poppins"/>
                <a:cs typeface="Poppins"/>
                <a:sym typeface="Poppins"/>
              </a:defRPr>
            </a:lvl3pPr>
            <a:lvl4pPr marL="0" marR="0" lvl="3" indent="0" algn="ctr">
              <a:lnSpc>
                <a:spcPct val="100000"/>
              </a:lnSpc>
              <a:spcBef>
                <a:spcPts val="0"/>
              </a:spcBef>
              <a:spcAft>
                <a:spcPts val="0"/>
              </a:spcAft>
              <a:buClr>
                <a:schemeClr val="lt1"/>
              </a:buClr>
              <a:buSzPts val="900"/>
              <a:buFont typeface="Poppins"/>
              <a:buNone/>
              <a:defRPr sz="900" b="0" i="0" u="none" strike="noStrike" cap="none">
                <a:solidFill>
                  <a:schemeClr val="lt1"/>
                </a:solidFill>
                <a:latin typeface="Poppins"/>
                <a:ea typeface="Poppins"/>
                <a:cs typeface="Poppins"/>
                <a:sym typeface="Poppins"/>
              </a:defRPr>
            </a:lvl4pPr>
            <a:lvl5pPr marL="0" marR="0" lvl="4" indent="0" algn="ctr">
              <a:lnSpc>
                <a:spcPct val="100000"/>
              </a:lnSpc>
              <a:spcBef>
                <a:spcPts val="0"/>
              </a:spcBef>
              <a:spcAft>
                <a:spcPts val="0"/>
              </a:spcAft>
              <a:buClr>
                <a:schemeClr val="lt1"/>
              </a:buClr>
              <a:buSzPts val="900"/>
              <a:buFont typeface="Poppins"/>
              <a:buNone/>
              <a:defRPr sz="900" b="0" i="0" u="none" strike="noStrike" cap="none">
                <a:solidFill>
                  <a:schemeClr val="lt1"/>
                </a:solidFill>
                <a:latin typeface="Poppins"/>
                <a:ea typeface="Poppins"/>
                <a:cs typeface="Poppins"/>
                <a:sym typeface="Poppins"/>
              </a:defRPr>
            </a:lvl5pPr>
            <a:lvl6pPr marL="0" marR="0" lvl="5" indent="0" algn="ctr">
              <a:lnSpc>
                <a:spcPct val="100000"/>
              </a:lnSpc>
              <a:spcBef>
                <a:spcPts val="0"/>
              </a:spcBef>
              <a:spcAft>
                <a:spcPts val="0"/>
              </a:spcAft>
              <a:buClr>
                <a:schemeClr val="lt1"/>
              </a:buClr>
              <a:buSzPts val="900"/>
              <a:buFont typeface="Poppins"/>
              <a:buNone/>
              <a:defRPr sz="900" b="0" i="0" u="none" strike="noStrike" cap="none">
                <a:solidFill>
                  <a:schemeClr val="lt1"/>
                </a:solidFill>
                <a:latin typeface="Poppins"/>
                <a:ea typeface="Poppins"/>
                <a:cs typeface="Poppins"/>
                <a:sym typeface="Poppins"/>
              </a:defRPr>
            </a:lvl6pPr>
            <a:lvl7pPr marL="0" marR="0" lvl="6" indent="0" algn="ctr">
              <a:lnSpc>
                <a:spcPct val="100000"/>
              </a:lnSpc>
              <a:spcBef>
                <a:spcPts val="0"/>
              </a:spcBef>
              <a:spcAft>
                <a:spcPts val="0"/>
              </a:spcAft>
              <a:buClr>
                <a:schemeClr val="lt1"/>
              </a:buClr>
              <a:buSzPts val="900"/>
              <a:buFont typeface="Poppins"/>
              <a:buNone/>
              <a:defRPr sz="900" b="0" i="0" u="none" strike="noStrike" cap="none">
                <a:solidFill>
                  <a:schemeClr val="lt1"/>
                </a:solidFill>
                <a:latin typeface="Poppins"/>
                <a:ea typeface="Poppins"/>
                <a:cs typeface="Poppins"/>
                <a:sym typeface="Poppins"/>
              </a:defRPr>
            </a:lvl7pPr>
            <a:lvl8pPr marL="0" marR="0" lvl="7" indent="0" algn="ctr">
              <a:lnSpc>
                <a:spcPct val="100000"/>
              </a:lnSpc>
              <a:spcBef>
                <a:spcPts val="0"/>
              </a:spcBef>
              <a:spcAft>
                <a:spcPts val="0"/>
              </a:spcAft>
              <a:buClr>
                <a:schemeClr val="lt1"/>
              </a:buClr>
              <a:buSzPts val="900"/>
              <a:buFont typeface="Poppins"/>
              <a:buNone/>
              <a:defRPr sz="900" b="0" i="0" u="none" strike="noStrike" cap="none">
                <a:solidFill>
                  <a:schemeClr val="lt1"/>
                </a:solidFill>
                <a:latin typeface="Poppins"/>
                <a:ea typeface="Poppins"/>
                <a:cs typeface="Poppins"/>
                <a:sym typeface="Poppins"/>
              </a:defRPr>
            </a:lvl8pPr>
            <a:lvl9pPr marL="0" marR="0" lvl="8" indent="0" algn="ctr">
              <a:lnSpc>
                <a:spcPct val="100000"/>
              </a:lnSpc>
              <a:spcBef>
                <a:spcPts val="0"/>
              </a:spcBef>
              <a:spcAft>
                <a:spcPts val="0"/>
              </a:spcAft>
              <a:buClr>
                <a:schemeClr val="lt1"/>
              </a:buClr>
              <a:buSzPts val="900"/>
              <a:buFont typeface="Poppins"/>
              <a:buNone/>
              <a:defRPr sz="900" b="0" i="0" u="none" strike="noStrike" cap="none">
                <a:solidFill>
                  <a:schemeClr val="lt1"/>
                </a:solidFill>
                <a:latin typeface="Poppins"/>
                <a:ea typeface="Poppins"/>
                <a:cs typeface="Poppins"/>
                <a:sym typeface="Poppins"/>
              </a:defRPr>
            </a:lvl9pPr>
          </a:lstStyle>
          <a:p>
            <a:pPr marL="0" lvl="0" indent="0" algn="ctr" rtl="0">
              <a:spcBef>
                <a:spcPts val="0"/>
              </a:spcBef>
              <a:spcAft>
                <a:spcPts val="0"/>
              </a:spcAft>
              <a:buNone/>
            </a:pPr>
            <a:fld id="{00000000-1234-1234-1234-123412341234}" type="slidenum">
              <a:rPr lang="en-US"/>
              <a:t>‹#›</a:t>
            </a:fld>
            <a:endParaRPr/>
          </a:p>
        </p:txBody>
      </p:sp>
      <p:sp>
        <p:nvSpPr>
          <p:cNvPr id="81" name="Google Shape;81;p19"/>
          <p:cNvSpPr txBox="1"/>
          <p:nvPr/>
        </p:nvSpPr>
        <p:spPr>
          <a:xfrm>
            <a:off x="5060460" y="6306200"/>
            <a:ext cx="2071080" cy="138499"/>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rgbClr val="7F7F7F"/>
                </a:solidFill>
                <a:latin typeface="Poppins"/>
                <a:ea typeface="Poppins"/>
                <a:cs typeface="Poppins"/>
                <a:sym typeface="Poppins"/>
              </a:rPr>
              <a:t>Copyright © 2021 TalentLabs Limited</a:t>
            </a:r>
            <a:endParaRPr sz="1400" b="0" i="0" u="none" strike="noStrike" cap="none">
              <a:solidFill>
                <a:srgbClr val="000000"/>
              </a:solidFill>
              <a:latin typeface="Arial"/>
              <a:ea typeface="Arial"/>
              <a:cs typeface="Arial"/>
              <a:sym typeface="Arial"/>
            </a:endParaRPr>
          </a:p>
        </p:txBody>
      </p:sp>
      <p:pic>
        <p:nvPicPr>
          <p:cNvPr id="82" name="Google Shape;82;p19"/>
          <p:cNvPicPr preferRelativeResize="0"/>
          <p:nvPr/>
        </p:nvPicPr>
        <p:blipFill rotWithShape="1">
          <a:blip r:embed="rId3">
            <a:alphaModFix/>
          </a:blip>
          <a:srcRect/>
          <a:stretch/>
        </p:blipFill>
        <p:spPr>
          <a:xfrm>
            <a:off x="6453174" y="602584"/>
            <a:ext cx="5619083" cy="5652831"/>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3"/>
        <p:cNvGrpSpPr/>
        <p:nvPr/>
      </p:nvGrpSpPr>
      <p:grpSpPr>
        <a:xfrm>
          <a:off x="0" y="0"/>
          <a:ext cx="0" cy="0"/>
          <a:chOff x="0" y="0"/>
          <a:chExt cx="0" cy="0"/>
        </a:xfrm>
      </p:grpSpPr>
      <p:pic>
        <p:nvPicPr>
          <p:cNvPr id="84" name="Google Shape;84;p18" descr="A picture containing indoor, keyboard, close&#10;&#10;Description automatically generated"/>
          <p:cNvPicPr preferRelativeResize="0"/>
          <p:nvPr/>
        </p:nvPicPr>
        <p:blipFill rotWithShape="1">
          <a:blip r:embed="rId2">
            <a:alphaModFix/>
          </a:blip>
          <a:srcRect l="9937" r="9938"/>
          <a:stretch/>
        </p:blipFill>
        <p:spPr>
          <a:xfrm>
            <a:off x="0" y="0"/>
            <a:ext cx="12192000" cy="6858000"/>
          </a:xfrm>
          <a:prstGeom prst="rect">
            <a:avLst/>
          </a:prstGeom>
          <a:noFill/>
          <a:ln>
            <a:noFill/>
          </a:ln>
        </p:spPr>
      </p:pic>
      <p:sp>
        <p:nvSpPr>
          <p:cNvPr id="85" name="Google Shape;85;p18"/>
          <p:cNvSpPr/>
          <p:nvPr/>
        </p:nvSpPr>
        <p:spPr>
          <a:xfrm>
            <a:off x="0" y="0"/>
            <a:ext cx="12192000" cy="6858000"/>
          </a:xfrm>
          <a:prstGeom prst="rect">
            <a:avLst/>
          </a:prstGeom>
          <a:solidFill>
            <a:schemeClr val="dk1">
              <a:alpha val="49019"/>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Poppins"/>
              <a:ea typeface="Poppins"/>
              <a:cs typeface="Poppins"/>
              <a:sym typeface="Poppins"/>
            </a:endParaRPr>
          </a:p>
        </p:txBody>
      </p:sp>
      <p:sp>
        <p:nvSpPr>
          <p:cNvPr id="86" name="Google Shape;86;p18"/>
          <p:cNvSpPr txBox="1">
            <a:spLocks noGrp="1"/>
          </p:cNvSpPr>
          <p:nvPr>
            <p:ph type="ctrTitle"/>
          </p:nvPr>
        </p:nvSpPr>
        <p:spPr>
          <a:xfrm>
            <a:off x="1524000" y="2771299"/>
            <a:ext cx="9144000" cy="738664"/>
          </a:xfrm>
          <a:prstGeom prst="rect">
            <a:avLst/>
          </a:prstGeom>
          <a:noFill/>
          <a:ln>
            <a:noFill/>
          </a:ln>
        </p:spPr>
        <p:txBody>
          <a:bodyPr spcFirstLastPara="1" wrap="square" lIns="0" tIns="0" rIns="0" bIns="0" anchor="b" anchorCtr="0">
            <a:spAutoFit/>
          </a:bodyPr>
          <a:lstStyle>
            <a:lvl1pPr lvl="0" algn="ctr">
              <a:lnSpc>
                <a:spcPct val="100000"/>
              </a:lnSpc>
              <a:spcBef>
                <a:spcPts val="0"/>
              </a:spcBef>
              <a:spcAft>
                <a:spcPts val="0"/>
              </a:spcAft>
              <a:buClr>
                <a:schemeClr val="dk1"/>
              </a:buClr>
              <a:buSzPts val="6000"/>
              <a:buFont typeface="Arial"/>
              <a:buNone/>
              <a:defRPr sz="4800" b="1">
                <a:solidFill>
                  <a:schemeClr val="lt1"/>
                </a:solidFill>
                <a:latin typeface="Poppins"/>
                <a:ea typeface="Poppins"/>
                <a:cs typeface="Poppins"/>
                <a:sym typeface="Poppi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7" name="Google Shape;87;p18"/>
          <p:cNvSpPr txBox="1">
            <a:spLocks noGrp="1"/>
          </p:cNvSpPr>
          <p:nvPr>
            <p:ph type="subTitle" idx="1"/>
          </p:nvPr>
        </p:nvSpPr>
        <p:spPr>
          <a:xfrm>
            <a:off x="1524000" y="3602038"/>
            <a:ext cx="9144000" cy="369332"/>
          </a:xfrm>
          <a:prstGeom prst="rect">
            <a:avLst/>
          </a:prstGeom>
          <a:noFill/>
          <a:ln>
            <a:noFill/>
          </a:ln>
        </p:spPr>
        <p:txBody>
          <a:bodyPr spcFirstLastPara="1" wrap="square" lIns="0" tIns="0" rIns="0" bIns="0" anchor="t" anchorCtr="0">
            <a:spAutoFit/>
          </a:bodyPr>
          <a:lstStyle>
            <a:lvl1pPr lvl="0" algn="ctr">
              <a:lnSpc>
                <a:spcPct val="100000"/>
              </a:lnSpc>
              <a:spcBef>
                <a:spcPts val="0"/>
              </a:spcBef>
              <a:spcAft>
                <a:spcPts val="0"/>
              </a:spcAft>
              <a:buClr>
                <a:schemeClr val="dk1"/>
              </a:buClr>
              <a:buSzPts val="2400"/>
              <a:buNone/>
              <a:defRPr sz="2400">
                <a:solidFill>
                  <a:schemeClr val="lt1"/>
                </a:solidFill>
                <a:latin typeface="Poppins"/>
                <a:ea typeface="Poppins"/>
                <a:cs typeface="Poppins"/>
                <a:sym typeface="Poppins"/>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88" name="Google Shape;88;p18"/>
          <p:cNvSpPr txBox="1">
            <a:spLocks noGrp="1"/>
          </p:cNvSpPr>
          <p:nvPr>
            <p:ph type="sldNum" idx="12"/>
          </p:nvPr>
        </p:nvSpPr>
        <p:spPr>
          <a:xfrm>
            <a:off x="483228" y="6446579"/>
            <a:ext cx="709943" cy="184666"/>
          </a:xfrm>
          <a:prstGeom prst="rect">
            <a:avLst/>
          </a:prstGeom>
          <a:noFill/>
          <a:ln>
            <a:noFill/>
          </a:ln>
        </p:spPr>
        <p:txBody>
          <a:bodyPr spcFirstLastPara="1" wrap="square" lIns="0" tIns="0" rIns="0" bIns="0" anchor="ctr" anchorCtr="0">
            <a:spAutoFit/>
          </a:bodyPr>
          <a:lstStyle>
            <a:lvl1pPr marL="0" marR="0" lvl="0"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1pPr>
            <a:lvl2pPr marL="0" marR="0" lvl="1"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2pPr>
            <a:lvl3pPr marL="0" marR="0" lvl="2"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3pPr>
            <a:lvl4pPr marL="0" marR="0" lvl="3"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4pPr>
            <a:lvl5pPr marL="0" marR="0" lvl="4"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5pPr>
            <a:lvl6pPr marL="0" marR="0" lvl="5"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6pPr>
            <a:lvl7pPr marL="0" marR="0" lvl="6"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7pPr>
            <a:lvl8pPr marL="0" marR="0" lvl="7"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8pPr>
            <a:lvl9pPr marL="0" marR="0" lvl="8"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pic>
        <p:nvPicPr>
          <p:cNvPr id="89" name="Google Shape;89;p18" descr="Icon&#10;&#10;Description automatically generated with medium confidence"/>
          <p:cNvPicPr preferRelativeResize="0"/>
          <p:nvPr/>
        </p:nvPicPr>
        <p:blipFill rotWithShape="1">
          <a:blip r:embed="rId3">
            <a:alphaModFix/>
          </a:blip>
          <a:srcRect/>
          <a:stretch/>
        </p:blipFill>
        <p:spPr>
          <a:xfrm>
            <a:off x="5191708" y="533248"/>
            <a:ext cx="1808585" cy="364319"/>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90"/>
        <p:cNvGrpSpPr/>
        <p:nvPr/>
      </p:nvGrpSpPr>
      <p:grpSpPr>
        <a:xfrm>
          <a:off x="0" y="0"/>
          <a:ext cx="0" cy="0"/>
          <a:chOff x="0" y="0"/>
          <a:chExt cx="0" cy="0"/>
        </a:xfrm>
      </p:grpSpPr>
      <p:sp>
        <p:nvSpPr>
          <p:cNvPr id="91" name="Google Shape;91;p20"/>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Clr>
                <a:schemeClr val="dk1"/>
              </a:buClr>
              <a:buSzPts val="6000"/>
              <a:buFont typeface="Arial"/>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2" name="Google Shape;92;p20"/>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rgbClr val="909297"/>
              </a:buClr>
              <a:buSzPts val="2400"/>
              <a:buNone/>
              <a:defRPr sz="2400">
                <a:solidFill>
                  <a:srgbClr val="909297"/>
                </a:solidFill>
              </a:defRPr>
            </a:lvl1pPr>
            <a:lvl2pPr marL="914400" lvl="1" indent="-228600" algn="l">
              <a:lnSpc>
                <a:spcPct val="90000"/>
              </a:lnSpc>
              <a:spcBef>
                <a:spcPts val="500"/>
              </a:spcBef>
              <a:spcAft>
                <a:spcPts val="0"/>
              </a:spcAft>
              <a:buClr>
                <a:srgbClr val="909297"/>
              </a:buClr>
              <a:buSzPts val="2000"/>
              <a:buNone/>
              <a:defRPr sz="2000">
                <a:solidFill>
                  <a:srgbClr val="909297"/>
                </a:solidFill>
              </a:defRPr>
            </a:lvl2pPr>
            <a:lvl3pPr marL="1371600" lvl="2" indent="-228600" algn="l">
              <a:lnSpc>
                <a:spcPct val="90000"/>
              </a:lnSpc>
              <a:spcBef>
                <a:spcPts val="500"/>
              </a:spcBef>
              <a:spcAft>
                <a:spcPts val="0"/>
              </a:spcAft>
              <a:buClr>
                <a:srgbClr val="909297"/>
              </a:buClr>
              <a:buSzPts val="1800"/>
              <a:buNone/>
              <a:defRPr sz="1800">
                <a:solidFill>
                  <a:srgbClr val="909297"/>
                </a:solidFill>
              </a:defRPr>
            </a:lvl3pPr>
            <a:lvl4pPr marL="1828800" lvl="3" indent="-228600" algn="l">
              <a:lnSpc>
                <a:spcPct val="90000"/>
              </a:lnSpc>
              <a:spcBef>
                <a:spcPts val="500"/>
              </a:spcBef>
              <a:spcAft>
                <a:spcPts val="0"/>
              </a:spcAft>
              <a:buClr>
                <a:srgbClr val="909297"/>
              </a:buClr>
              <a:buSzPts val="1600"/>
              <a:buNone/>
              <a:defRPr sz="1600">
                <a:solidFill>
                  <a:srgbClr val="909297"/>
                </a:solidFill>
              </a:defRPr>
            </a:lvl4pPr>
            <a:lvl5pPr marL="2286000" lvl="4" indent="-228600" algn="l">
              <a:lnSpc>
                <a:spcPct val="90000"/>
              </a:lnSpc>
              <a:spcBef>
                <a:spcPts val="500"/>
              </a:spcBef>
              <a:spcAft>
                <a:spcPts val="0"/>
              </a:spcAft>
              <a:buClr>
                <a:srgbClr val="909297"/>
              </a:buClr>
              <a:buSzPts val="1600"/>
              <a:buNone/>
              <a:defRPr sz="1600">
                <a:solidFill>
                  <a:srgbClr val="909297"/>
                </a:solidFill>
              </a:defRPr>
            </a:lvl5pPr>
            <a:lvl6pPr marL="2743200" lvl="5" indent="-228600" algn="l">
              <a:lnSpc>
                <a:spcPct val="90000"/>
              </a:lnSpc>
              <a:spcBef>
                <a:spcPts val="500"/>
              </a:spcBef>
              <a:spcAft>
                <a:spcPts val="0"/>
              </a:spcAft>
              <a:buClr>
                <a:srgbClr val="909297"/>
              </a:buClr>
              <a:buSzPts val="1600"/>
              <a:buNone/>
              <a:defRPr sz="1600">
                <a:solidFill>
                  <a:srgbClr val="909297"/>
                </a:solidFill>
              </a:defRPr>
            </a:lvl6pPr>
            <a:lvl7pPr marL="3200400" lvl="6" indent="-228600" algn="l">
              <a:lnSpc>
                <a:spcPct val="90000"/>
              </a:lnSpc>
              <a:spcBef>
                <a:spcPts val="500"/>
              </a:spcBef>
              <a:spcAft>
                <a:spcPts val="0"/>
              </a:spcAft>
              <a:buClr>
                <a:srgbClr val="909297"/>
              </a:buClr>
              <a:buSzPts val="1600"/>
              <a:buNone/>
              <a:defRPr sz="1600">
                <a:solidFill>
                  <a:srgbClr val="909297"/>
                </a:solidFill>
              </a:defRPr>
            </a:lvl7pPr>
            <a:lvl8pPr marL="3657600" lvl="7" indent="-228600" algn="l">
              <a:lnSpc>
                <a:spcPct val="90000"/>
              </a:lnSpc>
              <a:spcBef>
                <a:spcPts val="500"/>
              </a:spcBef>
              <a:spcAft>
                <a:spcPts val="0"/>
              </a:spcAft>
              <a:buClr>
                <a:srgbClr val="909297"/>
              </a:buClr>
              <a:buSzPts val="1600"/>
              <a:buNone/>
              <a:defRPr sz="1600">
                <a:solidFill>
                  <a:srgbClr val="909297"/>
                </a:solidFill>
              </a:defRPr>
            </a:lvl8pPr>
            <a:lvl9pPr marL="4114800" lvl="8" indent="-228600" algn="l">
              <a:lnSpc>
                <a:spcPct val="90000"/>
              </a:lnSpc>
              <a:spcBef>
                <a:spcPts val="500"/>
              </a:spcBef>
              <a:spcAft>
                <a:spcPts val="0"/>
              </a:spcAft>
              <a:buClr>
                <a:srgbClr val="909297"/>
              </a:buClr>
              <a:buSzPts val="1600"/>
              <a:buNone/>
              <a:defRPr sz="1600">
                <a:solidFill>
                  <a:srgbClr val="909297"/>
                </a:solidFill>
              </a:defRPr>
            </a:lvl9pPr>
          </a:lstStyle>
          <a:p>
            <a:endParaRPr/>
          </a:p>
        </p:txBody>
      </p:sp>
      <p:sp>
        <p:nvSpPr>
          <p:cNvPr id="93" name="Google Shape;93;p2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94" name="Google Shape;94;p2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95" name="Google Shape;95;p20"/>
          <p:cNvSpPr txBox="1">
            <a:spLocks noGrp="1"/>
          </p:cNvSpPr>
          <p:nvPr>
            <p:ph type="sldNum" idx="12"/>
          </p:nvPr>
        </p:nvSpPr>
        <p:spPr>
          <a:xfrm>
            <a:off x="483228" y="6356350"/>
            <a:ext cx="709943" cy="365125"/>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1pPr>
            <a:lvl2pPr marL="0" marR="0" lvl="1"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2pPr>
            <a:lvl3pPr marL="0" marR="0" lvl="2"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3pPr>
            <a:lvl4pPr marL="0" marR="0" lvl="3"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4pPr>
            <a:lvl5pPr marL="0" marR="0" lvl="4"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5pPr>
            <a:lvl6pPr marL="0" marR="0" lvl="5"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6pPr>
            <a:lvl7pPr marL="0" marR="0" lvl="6"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7pPr>
            <a:lvl8pPr marL="0" marR="0" lvl="7"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8pPr>
            <a:lvl9pPr marL="0" marR="0" lvl="8"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96"/>
        <p:cNvGrpSpPr/>
        <p:nvPr/>
      </p:nvGrpSpPr>
      <p:grpSpPr>
        <a:xfrm>
          <a:off x="0" y="0"/>
          <a:ext cx="0" cy="0"/>
          <a:chOff x="0" y="0"/>
          <a:chExt cx="0" cy="0"/>
        </a:xfrm>
      </p:grpSpPr>
      <p:sp>
        <p:nvSpPr>
          <p:cNvPr id="97" name="Google Shape;97;p21"/>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8" name="Google Shape;98;p21"/>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99" name="Google Shape;99;p21"/>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0" name="Google Shape;100;p21"/>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01" name="Google Shape;101;p21"/>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2" name="Google Shape;102;p2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03" name="Google Shape;103;p2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04" name="Google Shape;104;p21"/>
          <p:cNvSpPr txBox="1">
            <a:spLocks noGrp="1"/>
          </p:cNvSpPr>
          <p:nvPr>
            <p:ph type="sldNum" idx="12"/>
          </p:nvPr>
        </p:nvSpPr>
        <p:spPr>
          <a:xfrm>
            <a:off x="483228" y="6356350"/>
            <a:ext cx="709943" cy="365125"/>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1pPr>
            <a:lvl2pPr marL="0" marR="0" lvl="1"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2pPr>
            <a:lvl3pPr marL="0" marR="0" lvl="2"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3pPr>
            <a:lvl4pPr marL="0" marR="0" lvl="3"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4pPr>
            <a:lvl5pPr marL="0" marR="0" lvl="4"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5pPr>
            <a:lvl6pPr marL="0" marR="0" lvl="5"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6pPr>
            <a:lvl7pPr marL="0" marR="0" lvl="6"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7pPr>
            <a:lvl8pPr marL="0" marR="0" lvl="7"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8pPr>
            <a:lvl9pPr marL="0" marR="0" lvl="8"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3.xml"/><Relationship Id="rId3" Type="http://schemas.openxmlformats.org/officeDocument/2006/relationships/slideLayout" Target="../slideLayouts/slideLayout8.xml"/><Relationship Id="rId7" Type="http://schemas.openxmlformats.org/officeDocument/2006/relationships/slideLayout" Target="../slideLayouts/slideLayout12.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slideLayout" Target="../slideLayouts/slideLayout11.xml"/><Relationship Id="rId5" Type="http://schemas.openxmlformats.org/officeDocument/2006/relationships/slideLayout" Target="../slideLayouts/slideLayout10.xml"/><Relationship Id="rId4" Type="http://schemas.openxmlformats.org/officeDocument/2006/relationships/slideLayout" Target="../slideLayouts/slideLayout9.xml"/><Relationship Id="rId9"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
        <p:cNvGrpSpPr/>
        <p:nvPr/>
      </p:nvGrpSpPr>
      <p:grpSpPr>
        <a:xfrm>
          <a:off x="0" y="0"/>
          <a:ext cx="0" cy="0"/>
          <a:chOff x="0" y="0"/>
          <a:chExt cx="0" cy="0"/>
        </a:xfrm>
      </p:grpSpPr>
      <p:sp>
        <p:nvSpPr>
          <p:cNvPr id="10" name="Google Shape;10;g21194ee596e_0_108"/>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lvl1pPr marR="0" lvl="0" algn="ctr" rtl="0">
              <a:lnSpc>
                <a:spcPct val="90000"/>
              </a:lnSpc>
              <a:spcBef>
                <a:spcPts val="0"/>
              </a:spcBef>
              <a:spcAft>
                <a:spcPts val="0"/>
              </a:spcAft>
              <a:buClr>
                <a:schemeClr val="dk1"/>
              </a:buClr>
              <a:buSzPts val="4400"/>
              <a:buFont typeface="Arial"/>
              <a:buNone/>
              <a:defRPr sz="44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g21194ee596e_0_108"/>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g21194ee596e_0_108"/>
          <p:cNvSpPr txBox="1">
            <a:spLocks noGrp="1"/>
          </p:cNvSpPr>
          <p:nvPr>
            <p:ph type="sldNum" idx="12"/>
          </p:nvPr>
        </p:nvSpPr>
        <p:spPr>
          <a:xfrm>
            <a:off x="483228" y="6356350"/>
            <a:ext cx="709800" cy="365100"/>
          </a:xfrm>
          <a:prstGeom prst="rect">
            <a:avLst/>
          </a:prstGeom>
          <a:noFill/>
          <a:ln>
            <a:noFill/>
          </a:ln>
        </p:spPr>
        <p:txBody>
          <a:bodyPr spcFirstLastPara="1" wrap="square" lIns="91425" tIns="45700" rIns="91425" bIns="45700" anchor="ctr" anchorCtr="0">
            <a:noAutofit/>
          </a:bodyPr>
          <a:lstStyle>
            <a:lvl1pPr marL="0" marR="0" lvl="0" indent="0" algn="l" rtl="0">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1pPr>
            <a:lvl2pPr marL="0" marR="0" lvl="1" indent="0" algn="l" rtl="0">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2pPr>
            <a:lvl3pPr marL="0" marR="0" lvl="2" indent="0" algn="l" rtl="0">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3pPr>
            <a:lvl4pPr marL="0" marR="0" lvl="3" indent="0" algn="l" rtl="0">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4pPr>
            <a:lvl5pPr marL="0" marR="0" lvl="4" indent="0" algn="l" rtl="0">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5pPr>
            <a:lvl6pPr marL="0" marR="0" lvl="5" indent="0" algn="l" rtl="0">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6pPr>
            <a:lvl7pPr marL="0" marR="0" lvl="6" indent="0" algn="l" rtl="0">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7pPr>
            <a:lvl8pPr marL="0" marR="0" lvl="7" indent="0" algn="l" rtl="0">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8pPr>
            <a:lvl9pPr marL="0" marR="0" lvl="8" indent="0" algn="l" rtl="0">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4" r:id="rId2"/>
    <p:sldLayoutId id="2147483655" r:id="rId3"/>
    <p:sldLayoutId id="2147483656" r:id="rId4"/>
    <p:sldLayoutId id="2147483657" r:id="rId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2"/>
        <p:cNvGrpSpPr/>
        <p:nvPr/>
      </p:nvGrpSpPr>
      <p:grpSpPr>
        <a:xfrm>
          <a:off x="0" y="0"/>
          <a:ext cx="0" cy="0"/>
          <a:chOff x="0" y="0"/>
          <a:chExt cx="0" cy="0"/>
        </a:xfrm>
      </p:grpSpPr>
      <p:sp>
        <p:nvSpPr>
          <p:cNvPr id="73" name="Google Shape;73;p1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marR="0" lvl="0" algn="ctr" rtl="0">
              <a:lnSpc>
                <a:spcPct val="90000"/>
              </a:lnSpc>
              <a:spcBef>
                <a:spcPts val="0"/>
              </a:spcBef>
              <a:spcAft>
                <a:spcPts val="0"/>
              </a:spcAft>
              <a:buClr>
                <a:schemeClr val="dk1"/>
              </a:buClr>
              <a:buSzPts val="4400"/>
              <a:buFont typeface="Arial"/>
              <a:buNone/>
              <a:defRPr sz="44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4" name="Google Shape;74;p17"/>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5" name="Google Shape;75;p17"/>
          <p:cNvSpPr txBox="1">
            <a:spLocks noGrp="1"/>
          </p:cNvSpPr>
          <p:nvPr>
            <p:ph type="sldNum" idx="12"/>
          </p:nvPr>
        </p:nvSpPr>
        <p:spPr>
          <a:xfrm>
            <a:off x="483228" y="6356350"/>
            <a:ext cx="709943" cy="365125"/>
          </a:xfrm>
          <a:prstGeom prst="rect">
            <a:avLst/>
          </a:prstGeom>
          <a:noFill/>
          <a:ln>
            <a:noFill/>
          </a:ln>
        </p:spPr>
        <p:txBody>
          <a:bodyPr spcFirstLastPara="1" wrap="square" lIns="91425" tIns="45700" rIns="91425" bIns="45700" anchor="ctr" anchorCtr="0">
            <a:noAutofit/>
          </a:bodyPr>
          <a:lstStyle>
            <a:lvl1pPr marL="0" marR="0" lvl="0" indent="0" algn="l" rtl="0">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1pPr>
            <a:lvl2pPr marL="0" marR="0" lvl="1" indent="0" algn="l" rtl="0">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2pPr>
            <a:lvl3pPr marL="0" marR="0" lvl="2" indent="0" algn="l" rtl="0">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3pPr>
            <a:lvl4pPr marL="0" marR="0" lvl="3" indent="0" algn="l" rtl="0">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4pPr>
            <a:lvl5pPr marL="0" marR="0" lvl="4" indent="0" algn="l" rtl="0">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5pPr>
            <a:lvl6pPr marL="0" marR="0" lvl="5" indent="0" algn="l" rtl="0">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6pPr>
            <a:lvl7pPr marL="0" marR="0" lvl="6" indent="0" algn="l" rtl="0">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7pPr>
            <a:lvl8pPr marL="0" marR="0" lvl="7" indent="0" algn="l" rtl="0">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8pPr>
            <a:lvl9pPr marL="0" marR="0" lvl="8" indent="0" algn="l" rtl="0">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5.jp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image" Target="../media/image14.png"/><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1.xml"/><Relationship Id="rId5" Type="http://schemas.openxmlformats.org/officeDocument/2006/relationships/image" Target="../media/image14.png"/><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2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7.xml"/><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8.xml"/><Relationship Id="rId1" Type="http://schemas.openxmlformats.org/officeDocument/2006/relationships/slideLayout" Target="../slideLayouts/slideLayout1.xml"/><Relationship Id="rId5" Type="http://schemas.openxmlformats.org/officeDocument/2006/relationships/image" Target="../media/image28.png"/><Relationship Id="rId4" Type="http://schemas.openxmlformats.org/officeDocument/2006/relationships/image" Target="../media/image27.png"/></Relationships>
</file>

<file path=ppt/slides/_rels/slide2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9.xml"/><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0.xml"/><Relationship Id="rId1" Type="http://schemas.openxmlformats.org/officeDocument/2006/relationships/slideLayout" Target="../slideLayouts/slideLayout1.xml"/><Relationship Id="rId5" Type="http://schemas.openxmlformats.org/officeDocument/2006/relationships/image" Target="../media/image29.png"/><Relationship Id="rId4" Type="http://schemas.openxmlformats.org/officeDocument/2006/relationships/image" Target="../media/image27.png"/></Relationships>
</file>

<file path=ppt/slides/_rels/slide3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1.xml"/><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3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2.xml"/><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3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3.xml"/><Relationship Id="rId1" Type="http://schemas.openxmlformats.org/officeDocument/2006/relationships/slideLayout" Target="../slideLayouts/slideLayout1.xml"/><Relationship Id="rId5" Type="http://schemas.openxmlformats.org/officeDocument/2006/relationships/image" Target="../media/image33.png"/><Relationship Id="rId4" Type="http://schemas.openxmlformats.org/officeDocument/2006/relationships/image" Target="../media/image27.png"/></Relationships>
</file>

<file path=ppt/slides/_rels/slide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4.xml"/><Relationship Id="rId1" Type="http://schemas.openxmlformats.org/officeDocument/2006/relationships/slideLayout" Target="../slideLayouts/slideLayout1.xml"/><Relationship Id="rId5" Type="http://schemas.openxmlformats.org/officeDocument/2006/relationships/image" Target="../media/image34.png"/><Relationship Id="rId4" Type="http://schemas.openxmlformats.org/officeDocument/2006/relationships/image" Target="../media/image27.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g21194ee596e_0_101"/>
          <p:cNvSpPr/>
          <p:nvPr/>
        </p:nvSpPr>
        <p:spPr>
          <a:xfrm>
            <a:off x="3596640" y="5699760"/>
            <a:ext cx="8595300" cy="11583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Poppins"/>
              <a:ea typeface="Poppins"/>
              <a:cs typeface="Poppins"/>
              <a:sym typeface="Poppins"/>
            </a:endParaRPr>
          </a:p>
        </p:txBody>
      </p:sp>
      <p:sp>
        <p:nvSpPr>
          <p:cNvPr id="137" name="Google Shape;137;g21194ee596e_0_101"/>
          <p:cNvSpPr txBox="1">
            <a:spLocks noGrp="1"/>
          </p:cNvSpPr>
          <p:nvPr>
            <p:ph type="sldNum" idx="12"/>
          </p:nvPr>
        </p:nvSpPr>
        <p:spPr>
          <a:xfrm>
            <a:off x="345621" y="6298505"/>
            <a:ext cx="205920" cy="153888"/>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1000" b="0" i="0" u="none" strike="noStrike" cap="none">
                <a:solidFill>
                  <a:srgbClr val="FFFFFF"/>
                </a:solidFill>
                <a:latin typeface="Poppins"/>
                <a:ea typeface="Poppins"/>
                <a:cs typeface="Poppins"/>
                <a:sym typeface="Poppins"/>
              </a:rPr>
              <a:t>1</a:t>
            </a:fld>
            <a:endParaRPr sz="1000" b="0" i="0" u="none" strike="noStrike" cap="none" dirty="0">
              <a:solidFill>
                <a:srgbClr val="FFFFFF"/>
              </a:solidFill>
              <a:latin typeface="Poppins"/>
              <a:ea typeface="Poppins"/>
              <a:cs typeface="Poppins"/>
              <a:sym typeface="Poppins"/>
            </a:endParaRPr>
          </a:p>
        </p:txBody>
      </p:sp>
      <p:pic>
        <p:nvPicPr>
          <p:cNvPr id="138" name="Google Shape;138;g21194ee596e_0_101"/>
          <p:cNvPicPr preferRelativeResize="0"/>
          <p:nvPr/>
        </p:nvPicPr>
        <p:blipFill rotWithShape="1">
          <a:blip r:embed="rId3">
            <a:alphaModFix/>
          </a:blip>
          <a:srcRect/>
          <a:stretch/>
        </p:blipFill>
        <p:spPr>
          <a:xfrm>
            <a:off x="10680519" y="6258025"/>
            <a:ext cx="1165860" cy="234849"/>
          </a:xfrm>
          <a:prstGeom prst="rect">
            <a:avLst/>
          </a:prstGeom>
          <a:noFill/>
          <a:ln>
            <a:noFill/>
          </a:ln>
        </p:spPr>
      </p:pic>
      <p:sp>
        <p:nvSpPr>
          <p:cNvPr id="9" name="Google Shape;150;p2">
            <a:extLst>
              <a:ext uri="{FF2B5EF4-FFF2-40B4-BE49-F238E27FC236}">
                <a16:creationId xmlns:a16="http://schemas.microsoft.com/office/drawing/2014/main" id="{40BD8553-C511-48CB-B7F9-1E8391B2243C}"/>
              </a:ext>
            </a:extLst>
          </p:cNvPr>
          <p:cNvSpPr/>
          <p:nvPr/>
        </p:nvSpPr>
        <p:spPr>
          <a:xfrm rot="10800000" flipH="1">
            <a:off x="331420" y="6279078"/>
            <a:ext cx="249297" cy="249297"/>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Poppins"/>
              <a:ea typeface="Poppins"/>
              <a:cs typeface="Poppins"/>
              <a:sym typeface="Poppins"/>
            </a:endParaRPr>
          </a:p>
        </p:txBody>
      </p:sp>
      <p:sp>
        <p:nvSpPr>
          <p:cNvPr id="4" name="TextBox 3">
            <a:extLst>
              <a:ext uri="{FF2B5EF4-FFF2-40B4-BE49-F238E27FC236}">
                <a16:creationId xmlns:a16="http://schemas.microsoft.com/office/drawing/2014/main" id="{4A525028-882F-4D16-86C1-48C73316857C}"/>
              </a:ext>
            </a:extLst>
          </p:cNvPr>
          <p:cNvSpPr txBox="1"/>
          <p:nvPr/>
        </p:nvSpPr>
        <p:spPr>
          <a:xfrm>
            <a:off x="305870" y="6248440"/>
            <a:ext cx="205920" cy="307777"/>
          </a:xfrm>
          <a:prstGeom prst="rect">
            <a:avLst/>
          </a:prstGeom>
          <a:noFill/>
        </p:spPr>
        <p:txBody>
          <a:bodyPr wrap="square" rtlCol="0">
            <a:spAutoFit/>
          </a:bodyPr>
          <a:lstStyle/>
          <a:p>
            <a:r>
              <a:rPr lang="en-IN" dirty="0">
                <a:solidFill>
                  <a:schemeClr val="bg1"/>
                </a:solidFill>
              </a:rPr>
              <a:t>1</a:t>
            </a:r>
          </a:p>
        </p:txBody>
      </p:sp>
      <p:pic>
        <p:nvPicPr>
          <p:cNvPr id="6" name="Picture 5">
            <a:extLst>
              <a:ext uri="{FF2B5EF4-FFF2-40B4-BE49-F238E27FC236}">
                <a16:creationId xmlns:a16="http://schemas.microsoft.com/office/drawing/2014/main" id="{9E9595FA-880A-4BCF-A0F5-636DD495578B}"/>
              </a:ext>
            </a:extLst>
          </p:cNvPr>
          <p:cNvPicPr>
            <a:picLocks noChangeAspect="1"/>
          </p:cNvPicPr>
          <p:nvPr/>
        </p:nvPicPr>
        <p:blipFill>
          <a:blip r:embed="rId4">
            <a:alphaModFix amt="90000"/>
          </a:blip>
          <a:srcRect/>
          <a:stretch/>
        </p:blipFill>
        <p:spPr>
          <a:xfrm>
            <a:off x="-88360" y="1"/>
            <a:ext cx="12280360" cy="6857999"/>
          </a:xfrm>
          <a:prstGeom prst="rect">
            <a:avLst/>
          </a:prstGeom>
        </p:spPr>
      </p:pic>
      <p:sp>
        <p:nvSpPr>
          <p:cNvPr id="7" name="TextBox 6">
            <a:extLst>
              <a:ext uri="{FF2B5EF4-FFF2-40B4-BE49-F238E27FC236}">
                <a16:creationId xmlns:a16="http://schemas.microsoft.com/office/drawing/2014/main" id="{B7CA4B9B-2858-4A36-B12E-2F96EC08DC32}"/>
              </a:ext>
            </a:extLst>
          </p:cNvPr>
          <p:cNvSpPr txBox="1"/>
          <p:nvPr/>
        </p:nvSpPr>
        <p:spPr>
          <a:xfrm>
            <a:off x="3596640" y="1972718"/>
            <a:ext cx="5379720" cy="1754326"/>
          </a:xfrm>
          <a:prstGeom prst="rect">
            <a:avLst/>
          </a:prstGeom>
          <a:noFill/>
          <a:effectLst>
            <a:outerShdw blurRad="50800" dist="38100" dir="2700000" algn="tl" rotWithShape="0">
              <a:prstClr val="black">
                <a:alpha val="40000"/>
              </a:prstClr>
            </a:outerShdw>
          </a:effectLst>
        </p:spPr>
        <p:txBody>
          <a:bodyPr wrap="square" rtlCol="0">
            <a:spAutoFit/>
          </a:bodyPr>
          <a:lstStyle/>
          <a:p>
            <a:pPr algn="ctr"/>
            <a:r>
              <a:rPr lang="en-IN" sz="5400" b="1" dirty="0">
                <a:solidFill>
                  <a:schemeClr val="bg1"/>
                </a:solidFill>
                <a:latin typeface="Poppins" panose="020B0604020202020204" charset="0"/>
                <a:cs typeface="Poppins" panose="020B0604020202020204" charset="0"/>
              </a:rPr>
              <a:t>Regional Sales Analysis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7" name="Google Shape;197;g21197e7cf6e_0_3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10</a:t>
            </a:fld>
            <a:endParaRPr sz="900" b="0" i="0" u="none" strike="noStrike" cap="none" dirty="0">
              <a:solidFill>
                <a:srgbClr val="FFFFFF"/>
              </a:solidFill>
              <a:latin typeface="Poppins"/>
              <a:ea typeface="Poppins"/>
              <a:cs typeface="Poppins"/>
              <a:sym typeface="Poppins"/>
            </a:endParaRPr>
          </a:p>
        </p:txBody>
      </p:sp>
      <p:pic>
        <p:nvPicPr>
          <p:cNvPr id="198" name="Google Shape;198;g21197e7cf6e_0_37"/>
          <p:cNvPicPr preferRelativeResize="0"/>
          <p:nvPr/>
        </p:nvPicPr>
        <p:blipFill rotWithShape="1">
          <a:blip r:embed="rId3">
            <a:alphaModFix/>
          </a:blip>
          <a:srcRect/>
          <a:stretch/>
        </p:blipFill>
        <p:spPr>
          <a:xfrm>
            <a:off x="10680519" y="6258025"/>
            <a:ext cx="1165860" cy="234849"/>
          </a:xfrm>
          <a:prstGeom prst="rect">
            <a:avLst/>
          </a:prstGeom>
          <a:noFill/>
          <a:ln>
            <a:noFill/>
          </a:ln>
        </p:spPr>
      </p:pic>
      <p:sp>
        <p:nvSpPr>
          <p:cNvPr id="4" name="Rectangle 3">
            <a:extLst>
              <a:ext uri="{FF2B5EF4-FFF2-40B4-BE49-F238E27FC236}">
                <a16:creationId xmlns:a16="http://schemas.microsoft.com/office/drawing/2014/main" id="{87B44CD5-92C3-4154-92CF-3B0B044CA17E}"/>
              </a:ext>
            </a:extLst>
          </p:cNvPr>
          <p:cNvSpPr/>
          <p:nvPr/>
        </p:nvSpPr>
        <p:spPr>
          <a:xfrm>
            <a:off x="5029200" y="6258025"/>
            <a:ext cx="2217906" cy="2348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a:extLst>
              <a:ext uri="{FF2B5EF4-FFF2-40B4-BE49-F238E27FC236}">
                <a16:creationId xmlns:a16="http://schemas.microsoft.com/office/drawing/2014/main" id="{B1270739-08BC-41D6-AFA3-2A6DCA081F5A}"/>
              </a:ext>
            </a:extLst>
          </p:cNvPr>
          <p:cNvSpPr txBox="1"/>
          <p:nvPr/>
        </p:nvSpPr>
        <p:spPr>
          <a:xfrm>
            <a:off x="3048000" y="3275112"/>
            <a:ext cx="6096000" cy="307777"/>
          </a:xfrm>
          <a:prstGeom prst="rect">
            <a:avLst/>
          </a:prstGeom>
          <a:noFill/>
        </p:spPr>
        <p:txBody>
          <a:bodyPr wrap="square">
            <a:spAutoFit/>
          </a:bodyPr>
          <a:lstStyle/>
          <a:p>
            <a:endParaRPr lang="en-IN" dirty="0"/>
          </a:p>
        </p:txBody>
      </p:sp>
      <p:pic>
        <p:nvPicPr>
          <p:cNvPr id="12" name="Picture 11">
            <a:extLst>
              <a:ext uri="{FF2B5EF4-FFF2-40B4-BE49-F238E27FC236}">
                <a16:creationId xmlns:a16="http://schemas.microsoft.com/office/drawing/2014/main" id="{B3B08731-3CE6-4651-B7E0-95FE8D605950}"/>
              </a:ext>
            </a:extLst>
          </p:cNvPr>
          <p:cNvPicPr>
            <a:picLocks noChangeAspect="1"/>
          </p:cNvPicPr>
          <p:nvPr/>
        </p:nvPicPr>
        <p:blipFill>
          <a:blip r:embed="rId4"/>
          <a:stretch>
            <a:fillRect/>
          </a:stretch>
        </p:blipFill>
        <p:spPr>
          <a:xfrm>
            <a:off x="1281309" y="1359990"/>
            <a:ext cx="9045724" cy="4138019"/>
          </a:xfrm>
          <a:prstGeom prst="rect">
            <a:avLst/>
          </a:prstGeom>
        </p:spPr>
      </p:pic>
      <p:sp>
        <p:nvSpPr>
          <p:cNvPr id="13" name="TextBox 12">
            <a:extLst>
              <a:ext uri="{FF2B5EF4-FFF2-40B4-BE49-F238E27FC236}">
                <a16:creationId xmlns:a16="http://schemas.microsoft.com/office/drawing/2014/main" id="{3BF53811-D762-4915-B310-451A1A405693}"/>
              </a:ext>
            </a:extLst>
          </p:cNvPr>
          <p:cNvSpPr txBox="1"/>
          <p:nvPr/>
        </p:nvSpPr>
        <p:spPr>
          <a:xfrm>
            <a:off x="2800655" y="5711099"/>
            <a:ext cx="9045724" cy="830997"/>
          </a:xfrm>
          <a:prstGeom prst="rect">
            <a:avLst/>
          </a:prstGeom>
          <a:solidFill>
            <a:srgbClr val="FFFFFF"/>
          </a:solidFill>
        </p:spPr>
        <p:txBody>
          <a:bodyPr wrap="square" rtlCol="0">
            <a:spAutoFit/>
          </a:bodyPr>
          <a:lstStyle/>
          <a:p>
            <a:r>
              <a:rPr lang="en-GB" sz="1600" dirty="0">
                <a:solidFill>
                  <a:schemeClr val="tx1">
                    <a:lumMod val="75000"/>
                    <a:lumOff val="25000"/>
                  </a:schemeClr>
                </a:solidFill>
                <a:effectLst/>
                <a:latin typeface="Poppins" panose="020B0604020202020204" charset="0"/>
                <a:cs typeface="Poppins" panose="020B0604020202020204" charset="0"/>
              </a:rPr>
              <a:t>Sales, products, budgets, customers, regions, and states were spread across unlinked tables. No relationships were defined initially— Pre-processing was required to clean, normalize, and join them for analysis.</a:t>
            </a:r>
            <a:endParaRPr lang="en-IN" sz="1600" dirty="0">
              <a:solidFill>
                <a:schemeClr val="tx1">
                  <a:lumMod val="75000"/>
                  <a:lumOff val="25000"/>
                </a:schemeClr>
              </a:solidFill>
              <a:latin typeface="Poppins" panose="020B0604020202020204" charset="0"/>
              <a:cs typeface="Poppins" panose="020B0604020202020204" charset="0"/>
            </a:endParaRPr>
          </a:p>
        </p:txBody>
      </p:sp>
      <p:sp>
        <p:nvSpPr>
          <p:cNvPr id="11" name="Google Shape;147;p2">
            <a:extLst>
              <a:ext uri="{FF2B5EF4-FFF2-40B4-BE49-F238E27FC236}">
                <a16:creationId xmlns:a16="http://schemas.microsoft.com/office/drawing/2014/main" id="{B1F4B852-2969-48F3-9E37-051C3C50B6B8}"/>
              </a:ext>
            </a:extLst>
          </p:cNvPr>
          <p:cNvSpPr txBox="1">
            <a:spLocks/>
          </p:cNvSpPr>
          <p:nvPr/>
        </p:nvSpPr>
        <p:spPr>
          <a:xfrm>
            <a:off x="463043" y="421813"/>
            <a:ext cx="10014457" cy="492443"/>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800"/>
              <a:buFont typeface="Arial"/>
              <a:buNone/>
              <a:defRPr sz="28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GB" sz="3200" dirty="0">
                <a:solidFill>
                  <a:schemeClr val="tx1">
                    <a:lumMod val="75000"/>
                    <a:lumOff val="25000"/>
                  </a:schemeClr>
                </a:solidFill>
                <a:latin typeface="Poppins" panose="020B0604020202020204" charset="0"/>
                <a:cs typeface="Poppins" panose="020B0604020202020204" charset="0"/>
              </a:rPr>
              <a:t>Raw Dataset Structure  –  Before Processing</a:t>
            </a:r>
            <a:endParaRPr lang="en-US" sz="3200" dirty="0">
              <a:solidFill>
                <a:schemeClr val="tx1">
                  <a:lumMod val="75000"/>
                  <a:lumOff val="25000"/>
                </a:schemeClr>
              </a:solidFill>
            </a:endParaRPr>
          </a:p>
        </p:txBody>
      </p:sp>
    </p:spTree>
    <p:extLst>
      <p:ext uri="{BB962C8B-B14F-4D97-AF65-F5344CB8AC3E}">
        <p14:creationId xmlns:p14="http://schemas.microsoft.com/office/powerpoint/2010/main" val="16603435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95AFDF18-485D-46A1-A1EF-410FA1BE1A28}"/>
              </a:ext>
            </a:extLst>
          </p:cNvPr>
          <p:cNvSpPr/>
          <p:nvPr/>
        </p:nvSpPr>
        <p:spPr>
          <a:xfrm>
            <a:off x="142240" y="160474"/>
            <a:ext cx="11783242" cy="2139361"/>
          </a:xfrm>
          <a:prstGeom prst="roundRect">
            <a:avLst/>
          </a:prstGeom>
          <a:solidFill>
            <a:schemeClr val="tx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97" name="Google Shape;197;g21197e7cf6e_0_3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11</a:t>
            </a:fld>
            <a:endParaRPr sz="900" b="0" i="0" u="none" strike="noStrike" cap="none" dirty="0">
              <a:solidFill>
                <a:srgbClr val="FFFFFF"/>
              </a:solidFill>
              <a:latin typeface="Poppins"/>
              <a:ea typeface="Poppins"/>
              <a:cs typeface="Poppins"/>
              <a:sym typeface="Poppins"/>
            </a:endParaRPr>
          </a:p>
        </p:txBody>
      </p:sp>
      <p:pic>
        <p:nvPicPr>
          <p:cNvPr id="198" name="Google Shape;198;g21197e7cf6e_0_37"/>
          <p:cNvPicPr preferRelativeResize="0"/>
          <p:nvPr/>
        </p:nvPicPr>
        <p:blipFill rotWithShape="1">
          <a:blip r:embed="rId3">
            <a:alphaModFix/>
          </a:blip>
          <a:srcRect/>
          <a:stretch/>
        </p:blipFill>
        <p:spPr>
          <a:xfrm>
            <a:off x="10680519" y="6258025"/>
            <a:ext cx="1165860" cy="234849"/>
          </a:xfrm>
          <a:prstGeom prst="rect">
            <a:avLst/>
          </a:prstGeom>
          <a:noFill/>
          <a:ln>
            <a:noFill/>
          </a:ln>
        </p:spPr>
      </p:pic>
      <p:sp>
        <p:nvSpPr>
          <p:cNvPr id="4" name="Rectangle 3">
            <a:extLst>
              <a:ext uri="{FF2B5EF4-FFF2-40B4-BE49-F238E27FC236}">
                <a16:creationId xmlns:a16="http://schemas.microsoft.com/office/drawing/2014/main" id="{87B44CD5-92C3-4154-92CF-3B0B044CA17E}"/>
              </a:ext>
            </a:extLst>
          </p:cNvPr>
          <p:cNvSpPr/>
          <p:nvPr/>
        </p:nvSpPr>
        <p:spPr>
          <a:xfrm>
            <a:off x="5029200" y="6258025"/>
            <a:ext cx="2217906" cy="2348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a:extLst>
              <a:ext uri="{FF2B5EF4-FFF2-40B4-BE49-F238E27FC236}">
                <a16:creationId xmlns:a16="http://schemas.microsoft.com/office/drawing/2014/main" id="{B1270739-08BC-41D6-AFA3-2A6DCA081F5A}"/>
              </a:ext>
            </a:extLst>
          </p:cNvPr>
          <p:cNvSpPr txBox="1"/>
          <p:nvPr/>
        </p:nvSpPr>
        <p:spPr>
          <a:xfrm>
            <a:off x="3048000" y="3275112"/>
            <a:ext cx="6096000" cy="307777"/>
          </a:xfrm>
          <a:prstGeom prst="rect">
            <a:avLst/>
          </a:prstGeom>
          <a:noFill/>
        </p:spPr>
        <p:txBody>
          <a:bodyPr wrap="square">
            <a:spAutoFit/>
          </a:bodyPr>
          <a:lstStyle/>
          <a:p>
            <a:endParaRPr lang="en-IN" dirty="0"/>
          </a:p>
        </p:txBody>
      </p:sp>
      <p:sp>
        <p:nvSpPr>
          <p:cNvPr id="10" name="Google Shape;147;p2">
            <a:extLst>
              <a:ext uri="{FF2B5EF4-FFF2-40B4-BE49-F238E27FC236}">
                <a16:creationId xmlns:a16="http://schemas.microsoft.com/office/drawing/2014/main" id="{75D9E483-387E-4AB4-8B25-7F7D37FCFB41}"/>
              </a:ext>
            </a:extLst>
          </p:cNvPr>
          <p:cNvSpPr txBox="1">
            <a:spLocks/>
          </p:cNvSpPr>
          <p:nvPr/>
        </p:nvSpPr>
        <p:spPr>
          <a:xfrm>
            <a:off x="463044" y="421813"/>
            <a:ext cx="7899906" cy="492443"/>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800"/>
              <a:buFont typeface="Arial"/>
              <a:buNone/>
              <a:defRPr sz="28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IN" sz="3200" dirty="0">
                <a:solidFill>
                  <a:schemeClr val="tx1">
                    <a:lumMod val="75000"/>
                    <a:lumOff val="25000"/>
                  </a:schemeClr>
                </a:solidFill>
              </a:rPr>
              <a:t>Exploratory Data Analysis (EDA)</a:t>
            </a:r>
            <a:endParaRPr lang="en-US" sz="3200" dirty="0">
              <a:solidFill>
                <a:schemeClr val="tx1">
                  <a:lumMod val="75000"/>
                  <a:lumOff val="25000"/>
                </a:schemeClr>
              </a:solidFill>
            </a:endParaRPr>
          </a:p>
        </p:txBody>
      </p:sp>
      <p:sp>
        <p:nvSpPr>
          <p:cNvPr id="15" name="TextBox 14">
            <a:extLst>
              <a:ext uri="{FF2B5EF4-FFF2-40B4-BE49-F238E27FC236}">
                <a16:creationId xmlns:a16="http://schemas.microsoft.com/office/drawing/2014/main" id="{AE146086-361F-4C62-80E9-CA1C908EADA9}"/>
              </a:ext>
            </a:extLst>
          </p:cNvPr>
          <p:cNvSpPr txBox="1"/>
          <p:nvPr/>
        </p:nvSpPr>
        <p:spPr>
          <a:xfrm>
            <a:off x="382895" y="1191547"/>
            <a:ext cx="10889184" cy="830997"/>
          </a:xfrm>
          <a:prstGeom prst="rect">
            <a:avLst/>
          </a:prstGeom>
          <a:noFill/>
        </p:spPr>
        <p:txBody>
          <a:bodyPr wrap="square">
            <a:spAutoFit/>
          </a:bodyPr>
          <a:lstStyle/>
          <a:p>
            <a:r>
              <a:rPr lang="en-GB" sz="2400" dirty="0">
                <a:solidFill>
                  <a:schemeClr val="tx1">
                    <a:lumMod val="75000"/>
                    <a:lumOff val="25000"/>
                  </a:schemeClr>
                </a:solidFill>
                <a:effectLst/>
                <a:latin typeface="Poppins" panose="020B0604020202020204" charset="0"/>
                <a:cs typeface="Poppins" panose="020B0604020202020204" charset="0"/>
              </a:rPr>
              <a:t>Uncovering patterns, trends, and business insights from historical data !</a:t>
            </a:r>
            <a:endParaRPr lang="en-IN" sz="2400" dirty="0">
              <a:solidFill>
                <a:schemeClr val="tx1">
                  <a:lumMod val="75000"/>
                  <a:lumOff val="25000"/>
                </a:schemeClr>
              </a:solidFill>
              <a:latin typeface="Poppins" panose="020B0604020202020204" charset="0"/>
              <a:cs typeface="Poppins" panose="020B0604020202020204" charset="0"/>
            </a:endParaRPr>
          </a:p>
        </p:txBody>
      </p:sp>
      <p:sp>
        <p:nvSpPr>
          <p:cNvPr id="16" name="TextBox 15">
            <a:extLst>
              <a:ext uri="{FF2B5EF4-FFF2-40B4-BE49-F238E27FC236}">
                <a16:creationId xmlns:a16="http://schemas.microsoft.com/office/drawing/2014/main" id="{6C8C1E92-F7B3-45B0-A62C-A44E0F03A3E8}"/>
              </a:ext>
            </a:extLst>
          </p:cNvPr>
          <p:cNvSpPr txBox="1"/>
          <p:nvPr/>
        </p:nvSpPr>
        <p:spPr>
          <a:xfrm>
            <a:off x="1026160" y="3221872"/>
            <a:ext cx="8920480" cy="1631216"/>
          </a:xfrm>
          <a:prstGeom prst="rect">
            <a:avLst/>
          </a:prstGeom>
          <a:noFill/>
        </p:spPr>
        <p:txBody>
          <a:bodyPr wrap="square" rtlCol="0">
            <a:spAutoFit/>
          </a:bodyPr>
          <a:lstStyle/>
          <a:p>
            <a:r>
              <a:rPr lang="en-GB" sz="2000" dirty="0">
                <a:effectLst/>
                <a:latin typeface="Poppins" panose="020B0604020202020204" charset="0"/>
                <a:cs typeface="Poppins" panose="020B0604020202020204" charset="0"/>
              </a:rPr>
              <a:t>Understanding the “What, Where &amp; Why” behind the sales numbers</a:t>
            </a:r>
          </a:p>
          <a:p>
            <a:br>
              <a:rPr lang="en-GB" sz="2000" dirty="0">
                <a:effectLst/>
                <a:latin typeface="Poppins" panose="020B0604020202020204" charset="0"/>
                <a:cs typeface="Poppins" panose="020B0604020202020204" charset="0"/>
              </a:rPr>
            </a:br>
            <a:r>
              <a:rPr lang="en-GB" sz="2000" dirty="0">
                <a:effectLst/>
                <a:latin typeface="Poppins" panose="020B0604020202020204" charset="0"/>
                <a:cs typeface="Poppins" panose="020B0604020202020204" charset="0"/>
              </a:rPr>
              <a:t>Exploring data through visuals, aggregations, and comparisons</a:t>
            </a:r>
            <a:br>
              <a:rPr lang="en-GB" sz="2000" dirty="0">
                <a:effectLst/>
                <a:latin typeface="Poppins" panose="020B0604020202020204" charset="0"/>
                <a:cs typeface="Poppins" panose="020B0604020202020204" charset="0"/>
              </a:rPr>
            </a:br>
            <a:endParaRPr lang="en-GB" sz="2000" dirty="0">
              <a:effectLst/>
              <a:latin typeface="Poppins" panose="020B0604020202020204" charset="0"/>
              <a:cs typeface="Poppins" panose="020B0604020202020204" charset="0"/>
            </a:endParaRPr>
          </a:p>
          <a:p>
            <a:r>
              <a:rPr lang="en-GB" sz="2000" dirty="0">
                <a:effectLst/>
                <a:latin typeface="Poppins" panose="020B0604020202020204" charset="0"/>
                <a:cs typeface="Poppins" panose="020B0604020202020204" charset="0"/>
              </a:rPr>
              <a:t>Laying the groundwork for informed recommendations</a:t>
            </a:r>
            <a:endParaRPr lang="en-IN" sz="2000" dirty="0">
              <a:latin typeface="Poppins" panose="020B0604020202020204" charset="0"/>
              <a:cs typeface="Poppins" panose="020B0604020202020204" charset="0"/>
            </a:endParaRPr>
          </a:p>
        </p:txBody>
      </p:sp>
      <p:sp>
        <p:nvSpPr>
          <p:cNvPr id="3" name="Rectangle 2">
            <a:extLst>
              <a:ext uri="{FF2B5EF4-FFF2-40B4-BE49-F238E27FC236}">
                <a16:creationId xmlns:a16="http://schemas.microsoft.com/office/drawing/2014/main" id="{A645E018-D73C-4171-B9DE-0D4706E0971B}"/>
              </a:ext>
            </a:extLst>
          </p:cNvPr>
          <p:cNvSpPr/>
          <p:nvPr/>
        </p:nvSpPr>
        <p:spPr>
          <a:xfrm>
            <a:off x="10389140" y="6021421"/>
            <a:ext cx="1663430" cy="59338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5" name="Picture 4">
            <a:extLst>
              <a:ext uri="{FF2B5EF4-FFF2-40B4-BE49-F238E27FC236}">
                <a16:creationId xmlns:a16="http://schemas.microsoft.com/office/drawing/2014/main" id="{6EE74188-77DA-4BBC-874D-E9DE7066B856}"/>
              </a:ext>
            </a:extLst>
          </p:cNvPr>
          <p:cNvPicPr>
            <a:picLocks noChangeAspect="1"/>
          </p:cNvPicPr>
          <p:nvPr/>
        </p:nvPicPr>
        <p:blipFill>
          <a:blip r:embed="rId4"/>
          <a:stretch>
            <a:fillRect/>
          </a:stretch>
        </p:blipFill>
        <p:spPr>
          <a:xfrm>
            <a:off x="9688057" y="5905007"/>
            <a:ext cx="2364514" cy="587867"/>
          </a:xfrm>
          <a:prstGeom prst="rect">
            <a:avLst/>
          </a:prstGeom>
        </p:spPr>
      </p:pic>
    </p:spTree>
    <p:extLst>
      <p:ext uri="{BB962C8B-B14F-4D97-AF65-F5344CB8AC3E}">
        <p14:creationId xmlns:p14="http://schemas.microsoft.com/office/powerpoint/2010/main" val="9758849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7" name="Google Shape;197;g21197e7cf6e_0_3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12</a:t>
            </a:fld>
            <a:endParaRPr sz="900" b="0" i="0" u="none" strike="noStrike" cap="none" dirty="0">
              <a:solidFill>
                <a:srgbClr val="FFFFFF"/>
              </a:solidFill>
              <a:latin typeface="Poppins"/>
              <a:ea typeface="Poppins"/>
              <a:cs typeface="Poppins"/>
              <a:sym typeface="Poppins"/>
            </a:endParaRPr>
          </a:p>
        </p:txBody>
      </p:sp>
      <p:pic>
        <p:nvPicPr>
          <p:cNvPr id="198" name="Google Shape;198;g21197e7cf6e_0_37"/>
          <p:cNvPicPr preferRelativeResize="0"/>
          <p:nvPr/>
        </p:nvPicPr>
        <p:blipFill rotWithShape="1">
          <a:blip r:embed="rId3">
            <a:alphaModFix/>
          </a:blip>
          <a:srcRect/>
          <a:stretch/>
        </p:blipFill>
        <p:spPr>
          <a:xfrm>
            <a:off x="10680519" y="6258025"/>
            <a:ext cx="1165860" cy="234849"/>
          </a:xfrm>
          <a:prstGeom prst="rect">
            <a:avLst/>
          </a:prstGeom>
          <a:noFill/>
          <a:ln>
            <a:noFill/>
          </a:ln>
        </p:spPr>
      </p:pic>
      <p:pic>
        <p:nvPicPr>
          <p:cNvPr id="202" name="Google Shape;202;g21197e7cf6e_0_37"/>
          <p:cNvPicPr preferRelativeResize="0"/>
          <p:nvPr/>
        </p:nvPicPr>
        <p:blipFill rotWithShape="1">
          <a:blip r:embed="rId3">
            <a:alphaModFix/>
          </a:blip>
          <a:srcRect/>
          <a:stretch/>
        </p:blipFill>
        <p:spPr>
          <a:xfrm>
            <a:off x="10680519" y="6258025"/>
            <a:ext cx="1165860" cy="234849"/>
          </a:xfrm>
          <a:prstGeom prst="rect">
            <a:avLst/>
          </a:prstGeom>
          <a:noFill/>
          <a:ln>
            <a:noFill/>
          </a:ln>
        </p:spPr>
      </p:pic>
      <p:sp>
        <p:nvSpPr>
          <p:cNvPr id="4" name="Rectangle 3">
            <a:extLst>
              <a:ext uri="{FF2B5EF4-FFF2-40B4-BE49-F238E27FC236}">
                <a16:creationId xmlns:a16="http://schemas.microsoft.com/office/drawing/2014/main" id="{87B44CD5-92C3-4154-92CF-3B0B044CA17E}"/>
              </a:ext>
            </a:extLst>
          </p:cNvPr>
          <p:cNvSpPr/>
          <p:nvPr/>
        </p:nvSpPr>
        <p:spPr>
          <a:xfrm>
            <a:off x="5029200" y="6258025"/>
            <a:ext cx="2217906" cy="2348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a:extLst>
              <a:ext uri="{FF2B5EF4-FFF2-40B4-BE49-F238E27FC236}">
                <a16:creationId xmlns:a16="http://schemas.microsoft.com/office/drawing/2014/main" id="{210C64C4-D133-419F-9503-04E3CCA88496}"/>
              </a:ext>
            </a:extLst>
          </p:cNvPr>
          <p:cNvSpPr/>
          <p:nvPr/>
        </p:nvSpPr>
        <p:spPr>
          <a:xfrm>
            <a:off x="10680519" y="6154546"/>
            <a:ext cx="1511481" cy="4418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a:extLst>
              <a:ext uri="{FF2B5EF4-FFF2-40B4-BE49-F238E27FC236}">
                <a16:creationId xmlns:a16="http://schemas.microsoft.com/office/drawing/2014/main" id="{B1270739-08BC-41D6-AFA3-2A6DCA081F5A}"/>
              </a:ext>
            </a:extLst>
          </p:cNvPr>
          <p:cNvSpPr txBox="1"/>
          <p:nvPr/>
        </p:nvSpPr>
        <p:spPr>
          <a:xfrm>
            <a:off x="3048000" y="3275112"/>
            <a:ext cx="6096000" cy="307777"/>
          </a:xfrm>
          <a:prstGeom prst="rect">
            <a:avLst/>
          </a:prstGeom>
          <a:noFill/>
        </p:spPr>
        <p:txBody>
          <a:bodyPr wrap="square">
            <a:spAutoFit/>
          </a:bodyPr>
          <a:lstStyle/>
          <a:p>
            <a:endParaRPr lang="en-IN" dirty="0"/>
          </a:p>
        </p:txBody>
      </p:sp>
      <p:sp>
        <p:nvSpPr>
          <p:cNvPr id="17" name="TextBox 16">
            <a:extLst>
              <a:ext uri="{FF2B5EF4-FFF2-40B4-BE49-F238E27FC236}">
                <a16:creationId xmlns:a16="http://schemas.microsoft.com/office/drawing/2014/main" id="{4648846D-202E-4245-8F7A-05AC1D7CCF2D}"/>
              </a:ext>
            </a:extLst>
          </p:cNvPr>
          <p:cNvSpPr txBox="1"/>
          <p:nvPr/>
        </p:nvSpPr>
        <p:spPr>
          <a:xfrm>
            <a:off x="1964988" y="1745013"/>
            <a:ext cx="4173165" cy="4327215"/>
          </a:xfrm>
          <a:prstGeom prst="rect">
            <a:avLst/>
          </a:prstGeom>
          <a:noFill/>
        </p:spPr>
        <p:txBody>
          <a:bodyPr wrap="square">
            <a:spAutoFit/>
          </a:bodyPr>
          <a:lstStyle/>
          <a:p>
            <a:pPr marL="285750" indent="-285750">
              <a:buFont typeface="Arial" panose="020B0604020202020204" pitchFamily="34" charset="0"/>
              <a:buChar char="•"/>
            </a:pPr>
            <a:r>
              <a:rPr lang="en-GB" sz="1800" dirty="0">
                <a:effectLst/>
                <a:latin typeface="Poppins" panose="020B0604020202020204" charset="0"/>
                <a:cs typeface="Poppins" panose="020B0604020202020204" charset="0"/>
              </a:rPr>
              <a:t>Import Libraries</a:t>
            </a:r>
          </a:p>
          <a:p>
            <a:pPr marL="285750" indent="-285750">
              <a:buFont typeface="Arial" panose="020B0604020202020204" pitchFamily="34" charset="0"/>
              <a:buChar char="•"/>
            </a:pPr>
            <a:endParaRPr lang="en-GB" sz="1800" dirty="0">
              <a:latin typeface="Poppins" panose="020B0604020202020204" charset="0"/>
              <a:cs typeface="Poppins" panose="020B0604020202020204" charset="0"/>
            </a:endParaRPr>
          </a:p>
          <a:p>
            <a:pPr marL="285750" indent="-285750">
              <a:buFont typeface="Arial" panose="020B0604020202020204" pitchFamily="34" charset="0"/>
              <a:buChar char="•"/>
            </a:pPr>
            <a:r>
              <a:rPr lang="en-GB" sz="1800" dirty="0">
                <a:effectLst/>
                <a:latin typeface="Poppins" panose="020B0604020202020204" charset="0"/>
                <a:cs typeface="Poppins" panose="020B0604020202020204" charset="0"/>
              </a:rPr>
              <a:t>Load Data</a:t>
            </a:r>
          </a:p>
          <a:p>
            <a:pPr marL="285750" indent="-285750">
              <a:buFont typeface="Arial" panose="020B0604020202020204" pitchFamily="34" charset="0"/>
              <a:buChar char="•"/>
            </a:pPr>
            <a:endParaRPr lang="en-GB" sz="1800" dirty="0">
              <a:effectLst/>
              <a:latin typeface="Poppins" panose="020B0604020202020204" charset="0"/>
              <a:cs typeface="Poppins" panose="020B0604020202020204" charset="0"/>
            </a:endParaRPr>
          </a:p>
          <a:p>
            <a:pPr marL="285750" indent="-285750">
              <a:buFont typeface="Arial" panose="020B0604020202020204" pitchFamily="34" charset="0"/>
              <a:buChar char="•"/>
            </a:pPr>
            <a:r>
              <a:rPr lang="en-GB" sz="1800" dirty="0">
                <a:effectLst/>
                <a:latin typeface="Poppins" panose="020B0604020202020204" charset="0"/>
                <a:cs typeface="Poppins" panose="020B0604020202020204" charset="0"/>
              </a:rPr>
              <a:t>Initial Exploration</a:t>
            </a:r>
          </a:p>
          <a:p>
            <a:pPr marL="285750" indent="-285750">
              <a:buFont typeface="Arial" panose="020B0604020202020204" pitchFamily="34" charset="0"/>
              <a:buChar char="•"/>
            </a:pPr>
            <a:endParaRPr lang="en-GB" sz="1800" dirty="0">
              <a:effectLst/>
              <a:latin typeface="Poppins" panose="020B0604020202020204" charset="0"/>
              <a:cs typeface="Poppins" panose="020B0604020202020204" charset="0"/>
            </a:endParaRPr>
          </a:p>
          <a:p>
            <a:pPr marL="285750" indent="-285750">
              <a:buFont typeface="Arial" panose="020B0604020202020204" pitchFamily="34" charset="0"/>
              <a:buChar char="•"/>
            </a:pPr>
            <a:r>
              <a:rPr lang="en-GB" sz="1800" dirty="0">
                <a:effectLst/>
                <a:latin typeface="Poppins" panose="020B0604020202020204" charset="0"/>
                <a:cs typeface="Poppins" panose="020B0604020202020204" charset="0"/>
              </a:rPr>
              <a:t>Pre-processing &amp; Cleaning</a:t>
            </a:r>
          </a:p>
          <a:p>
            <a:pPr marL="285750" indent="-285750">
              <a:buFont typeface="Arial" panose="020B0604020202020204" pitchFamily="34" charset="0"/>
              <a:buChar char="•"/>
            </a:pPr>
            <a:endParaRPr lang="en-GB" sz="1800" dirty="0">
              <a:latin typeface="Poppins" panose="020B0604020202020204" charset="0"/>
              <a:cs typeface="Poppins" panose="020B0604020202020204" charset="0"/>
            </a:endParaRPr>
          </a:p>
          <a:p>
            <a:pPr marL="285750" indent="-285750">
              <a:buFont typeface="Arial" panose="020B0604020202020204" pitchFamily="34" charset="0"/>
              <a:buChar char="•"/>
            </a:pPr>
            <a:r>
              <a:rPr lang="en-GB" sz="1800" dirty="0">
                <a:effectLst/>
                <a:latin typeface="Poppins" panose="020B0604020202020204" charset="0"/>
                <a:cs typeface="Poppins" panose="020B0604020202020204" charset="0"/>
              </a:rPr>
              <a:t>Feature Engineering</a:t>
            </a:r>
          </a:p>
          <a:p>
            <a:pPr marL="285750" indent="-285750">
              <a:buFont typeface="Arial" panose="020B0604020202020204" pitchFamily="34" charset="0"/>
              <a:buChar char="•"/>
            </a:pPr>
            <a:endParaRPr lang="en-GB" sz="1800" dirty="0">
              <a:effectLst/>
              <a:latin typeface="Poppins" panose="020B0604020202020204" charset="0"/>
              <a:cs typeface="Poppins" panose="020B0604020202020204" charset="0"/>
            </a:endParaRPr>
          </a:p>
          <a:p>
            <a:pPr marL="285750" indent="-285750">
              <a:buFont typeface="Arial" panose="020B0604020202020204" pitchFamily="34" charset="0"/>
              <a:buChar char="•"/>
            </a:pPr>
            <a:r>
              <a:rPr lang="en-GB" sz="1800" dirty="0">
                <a:effectLst/>
                <a:latin typeface="Poppins" panose="020B0604020202020204" charset="0"/>
                <a:cs typeface="Poppins" panose="020B0604020202020204" charset="0"/>
              </a:rPr>
              <a:t>EDA &amp; Visualization</a:t>
            </a:r>
          </a:p>
          <a:p>
            <a:pPr marL="285750" indent="-285750">
              <a:buFont typeface="Arial" panose="020B0604020202020204" pitchFamily="34" charset="0"/>
              <a:buChar char="•"/>
            </a:pPr>
            <a:endParaRPr lang="en-GB" sz="1800" dirty="0">
              <a:effectLst/>
              <a:latin typeface="Poppins" panose="020B0604020202020204" charset="0"/>
              <a:cs typeface="Poppins" panose="020B0604020202020204" charset="0"/>
            </a:endParaRPr>
          </a:p>
          <a:p>
            <a:pPr marL="285750" indent="-285750">
              <a:buFont typeface="Arial" panose="020B0604020202020204" pitchFamily="34" charset="0"/>
              <a:buChar char="•"/>
            </a:pPr>
            <a:r>
              <a:rPr lang="en-GB" sz="1800" dirty="0">
                <a:effectLst/>
                <a:latin typeface="Poppins" panose="020B0604020202020204" charset="0"/>
                <a:cs typeface="Poppins" panose="020B0604020202020204" charset="0"/>
              </a:rPr>
              <a:t>Key Insights</a:t>
            </a:r>
          </a:p>
          <a:p>
            <a:pPr marL="285750" indent="-285750">
              <a:buFont typeface="Arial" panose="020B0604020202020204" pitchFamily="34" charset="0"/>
              <a:buChar char="•"/>
            </a:pPr>
            <a:endParaRPr lang="en-GB" sz="1800" dirty="0">
              <a:effectLst/>
              <a:latin typeface="Poppins" panose="020B0604020202020204" charset="0"/>
              <a:cs typeface="Poppins" panose="020B0604020202020204" charset="0"/>
            </a:endParaRPr>
          </a:p>
          <a:p>
            <a:pPr marL="285750" indent="-285750">
              <a:buFont typeface="Arial" panose="020B0604020202020204" pitchFamily="34" charset="0"/>
              <a:buChar char="•"/>
            </a:pPr>
            <a:r>
              <a:rPr lang="en-GB" sz="1800" dirty="0">
                <a:effectLst/>
                <a:latin typeface="Poppins" panose="020B0604020202020204" charset="0"/>
                <a:cs typeface="Poppins" panose="020B0604020202020204" charset="0"/>
              </a:rPr>
              <a:t>Recommendations</a:t>
            </a:r>
            <a:endParaRPr lang="en-IN" sz="1800" dirty="0">
              <a:latin typeface="Poppins" panose="020B0604020202020204" charset="0"/>
              <a:cs typeface="Poppins" panose="020B0604020202020204" charset="0"/>
            </a:endParaRPr>
          </a:p>
        </p:txBody>
      </p:sp>
      <p:sp>
        <p:nvSpPr>
          <p:cNvPr id="13" name="Google Shape;147;p2">
            <a:extLst>
              <a:ext uri="{FF2B5EF4-FFF2-40B4-BE49-F238E27FC236}">
                <a16:creationId xmlns:a16="http://schemas.microsoft.com/office/drawing/2014/main" id="{BF34FB7D-0F60-49E3-91BC-CB2D4866555D}"/>
              </a:ext>
            </a:extLst>
          </p:cNvPr>
          <p:cNvSpPr txBox="1">
            <a:spLocks/>
          </p:cNvSpPr>
          <p:nvPr/>
        </p:nvSpPr>
        <p:spPr>
          <a:xfrm>
            <a:off x="463043" y="421813"/>
            <a:ext cx="10014457" cy="492443"/>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800"/>
              <a:buFont typeface="Arial"/>
              <a:buNone/>
              <a:defRPr sz="28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GB" sz="3200" dirty="0">
                <a:solidFill>
                  <a:schemeClr val="tx1">
                    <a:lumMod val="75000"/>
                    <a:lumOff val="25000"/>
                  </a:schemeClr>
                </a:solidFill>
                <a:latin typeface="Poppins" panose="020B0604020202020204" charset="0"/>
                <a:cs typeface="Poppins" panose="020B0604020202020204" charset="0"/>
              </a:rPr>
              <a:t>EDA: Step‑by‑Step Process</a:t>
            </a:r>
            <a:endParaRPr lang="en-US" sz="3200" dirty="0">
              <a:solidFill>
                <a:schemeClr val="tx1">
                  <a:lumMod val="75000"/>
                  <a:lumOff val="25000"/>
                </a:schemeClr>
              </a:solidFill>
            </a:endParaRPr>
          </a:p>
        </p:txBody>
      </p:sp>
    </p:spTree>
    <p:extLst>
      <p:ext uri="{BB962C8B-B14F-4D97-AF65-F5344CB8AC3E}">
        <p14:creationId xmlns:p14="http://schemas.microsoft.com/office/powerpoint/2010/main" val="26702502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7" name="Google Shape;197;g21197e7cf6e_0_3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13</a:t>
            </a:fld>
            <a:endParaRPr sz="900" b="0" i="0" u="none" strike="noStrike" cap="none" dirty="0">
              <a:solidFill>
                <a:srgbClr val="FFFFFF"/>
              </a:solidFill>
              <a:latin typeface="Poppins"/>
              <a:ea typeface="Poppins"/>
              <a:cs typeface="Poppins"/>
              <a:sym typeface="Poppins"/>
            </a:endParaRPr>
          </a:p>
        </p:txBody>
      </p:sp>
      <p:pic>
        <p:nvPicPr>
          <p:cNvPr id="198" name="Google Shape;198;g21197e7cf6e_0_37"/>
          <p:cNvPicPr preferRelativeResize="0"/>
          <p:nvPr/>
        </p:nvPicPr>
        <p:blipFill rotWithShape="1">
          <a:blip r:embed="rId3">
            <a:alphaModFix/>
          </a:blip>
          <a:srcRect/>
          <a:stretch/>
        </p:blipFill>
        <p:spPr>
          <a:xfrm>
            <a:off x="10680519" y="6258025"/>
            <a:ext cx="1165860" cy="234849"/>
          </a:xfrm>
          <a:prstGeom prst="rect">
            <a:avLst/>
          </a:prstGeom>
          <a:noFill/>
          <a:ln>
            <a:noFill/>
          </a:ln>
        </p:spPr>
      </p:pic>
      <p:pic>
        <p:nvPicPr>
          <p:cNvPr id="202" name="Google Shape;202;g21197e7cf6e_0_37"/>
          <p:cNvPicPr preferRelativeResize="0"/>
          <p:nvPr/>
        </p:nvPicPr>
        <p:blipFill rotWithShape="1">
          <a:blip r:embed="rId3">
            <a:alphaModFix/>
          </a:blip>
          <a:srcRect/>
          <a:stretch/>
        </p:blipFill>
        <p:spPr>
          <a:xfrm>
            <a:off x="10680519" y="6258025"/>
            <a:ext cx="1165860" cy="234849"/>
          </a:xfrm>
          <a:prstGeom prst="rect">
            <a:avLst/>
          </a:prstGeom>
          <a:noFill/>
          <a:ln>
            <a:noFill/>
          </a:ln>
        </p:spPr>
      </p:pic>
      <p:sp>
        <p:nvSpPr>
          <p:cNvPr id="4" name="Rectangle 3">
            <a:extLst>
              <a:ext uri="{FF2B5EF4-FFF2-40B4-BE49-F238E27FC236}">
                <a16:creationId xmlns:a16="http://schemas.microsoft.com/office/drawing/2014/main" id="{87B44CD5-92C3-4154-92CF-3B0B044CA17E}"/>
              </a:ext>
            </a:extLst>
          </p:cNvPr>
          <p:cNvSpPr/>
          <p:nvPr/>
        </p:nvSpPr>
        <p:spPr>
          <a:xfrm>
            <a:off x="5029200" y="6258025"/>
            <a:ext cx="2217906" cy="2348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a:extLst>
              <a:ext uri="{FF2B5EF4-FFF2-40B4-BE49-F238E27FC236}">
                <a16:creationId xmlns:a16="http://schemas.microsoft.com/office/drawing/2014/main" id="{210C64C4-D133-419F-9503-04E3CCA88496}"/>
              </a:ext>
            </a:extLst>
          </p:cNvPr>
          <p:cNvSpPr/>
          <p:nvPr/>
        </p:nvSpPr>
        <p:spPr>
          <a:xfrm>
            <a:off x="10680519" y="6154546"/>
            <a:ext cx="1511481" cy="4418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a:extLst>
              <a:ext uri="{FF2B5EF4-FFF2-40B4-BE49-F238E27FC236}">
                <a16:creationId xmlns:a16="http://schemas.microsoft.com/office/drawing/2014/main" id="{B1270739-08BC-41D6-AFA3-2A6DCA081F5A}"/>
              </a:ext>
            </a:extLst>
          </p:cNvPr>
          <p:cNvSpPr txBox="1"/>
          <p:nvPr/>
        </p:nvSpPr>
        <p:spPr>
          <a:xfrm>
            <a:off x="3048000" y="3275112"/>
            <a:ext cx="6096000" cy="307777"/>
          </a:xfrm>
          <a:prstGeom prst="rect">
            <a:avLst/>
          </a:prstGeom>
          <a:noFill/>
        </p:spPr>
        <p:txBody>
          <a:bodyPr wrap="square">
            <a:spAutoFit/>
          </a:bodyPr>
          <a:lstStyle/>
          <a:p>
            <a:endParaRPr lang="en-IN" dirty="0"/>
          </a:p>
        </p:txBody>
      </p:sp>
      <p:sp>
        <p:nvSpPr>
          <p:cNvPr id="17" name="TextBox 16">
            <a:extLst>
              <a:ext uri="{FF2B5EF4-FFF2-40B4-BE49-F238E27FC236}">
                <a16:creationId xmlns:a16="http://schemas.microsoft.com/office/drawing/2014/main" id="{4648846D-202E-4245-8F7A-05AC1D7CCF2D}"/>
              </a:ext>
            </a:extLst>
          </p:cNvPr>
          <p:cNvSpPr txBox="1"/>
          <p:nvPr/>
        </p:nvSpPr>
        <p:spPr>
          <a:xfrm>
            <a:off x="2042809" y="2280033"/>
            <a:ext cx="7733489" cy="3293209"/>
          </a:xfrm>
          <a:prstGeom prst="rect">
            <a:avLst/>
          </a:prstGeom>
          <a:noFill/>
        </p:spPr>
        <p:txBody>
          <a:bodyPr wrap="square">
            <a:spAutoFit/>
          </a:bodyPr>
          <a:lstStyle/>
          <a:p>
            <a:pPr marL="285750" indent="-285750">
              <a:buFont typeface="Arial" panose="020B0604020202020204" pitchFamily="34" charset="0"/>
              <a:buChar char="•"/>
            </a:pPr>
            <a:r>
              <a:rPr lang="en-IN" sz="1600" dirty="0">
                <a:effectLst/>
              </a:rPr>
              <a:t>Set header row for state – region table</a:t>
            </a:r>
            <a:br>
              <a:rPr lang="en-IN" sz="1600" dirty="0">
                <a:effectLst/>
              </a:rPr>
            </a:br>
            <a:endParaRPr lang="en-IN" sz="1600" dirty="0">
              <a:effectLst/>
            </a:endParaRPr>
          </a:p>
          <a:p>
            <a:pPr marL="285750" indent="-285750">
              <a:buFont typeface="Arial" panose="020B0604020202020204" pitchFamily="34" charset="0"/>
              <a:buChar char="•"/>
            </a:pPr>
            <a:r>
              <a:rPr lang="en-IN" sz="1600" dirty="0">
                <a:effectLst/>
              </a:rPr>
              <a:t>Merge Sales, Customers, Products, Regions, State–Region &amp; Budgets tables</a:t>
            </a:r>
            <a:br>
              <a:rPr lang="en-IN" sz="1600" dirty="0">
                <a:effectLst/>
              </a:rPr>
            </a:br>
            <a:endParaRPr lang="en-IN" sz="1600" dirty="0">
              <a:effectLst/>
            </a:endParaRPr>
          </a:p>
          <a:p>
            <a:pPr marL="285750" indent="-285750">
              <a:buFont typeface="Arial" panose="020B0604020202020204" pitchFamily="34" charset="0"/>
              <a:buChar char="•"/>
            </a:pPr>
            <a:r>
              <a:rPr lang="en-IN" sz="1600" dirty="0">
                <a:effectLst/>
              </a:rPr>
              <a:t>Drop redundant columns</a:t>
            </a:r>
            <a:br>
              <a:rPr lang="en-IN" sz="1600" dirty="0">
                <a:effectLst/>
              </a:rPr>
            </a:br>
            <a:endParaRPr lang="en-IN" sz="1600" dirty="0">
              <a:effectLst/>
            </a:endParaRPr>
          </a:p>
          <a:p>
            <a:pPr marL="285750" indent="-285750">
              <a:buFont typeface="Arial" panose="020B0604020202020204" pitchFamily="34" charset="0"/>
              <a:buChar char="•"/>
            </a:pPr>
            <a:r>
              <a:rPr lang="en-IN" sz="1600" dirty="0">
                <a:effectLst/>
              </a:rPr>
              <a:t>Standardize column names to lowercase</a:t>
            </a:r>
            <a:br>
              <a:rPr lang="en-IN" sz="1600" dirty="0">
                <a:effectLst/>
              </a:rPr>
            </a:br>
            <a:endParaRPr lang="en-IN" sz="1600" dirty="0">
              <a:effectLst/>
            </a:endParaRPr>
          </a:p>
          <a:p>
            <a:pPr marL="285750" indent="-285750">
              <a:buFont typeface="Arial" panose="020B0604020202020204" pitchFamily="34" charset="0"/>
              <a:buChar char="•"/>
            </a:pPr>
            <a:r>
              <a:rPr lang="en-IN" sz="1600" dirty="0">
                <a:effectLst/>
              </a:rPr>
              <a:t>Select key columns that are used for that analysis</a:t>
            </a:r>
            <a:br>
              <a:rPr lang="en-IN" sz="1600" dirty="0">
                <a:effectLst/>
              </a:rPr>
            </a:br>
            <a:endParaRPr lang="en-IN" sz="1600" dirty="0">
              <a:effectLst/>
            </a:endParaRPr>
          </a:p>
          <a:p>
            <a:pPr marL="285750" indent="-285750">
              <a:buFont typeface="Arial" panose="020B0604020202020204" pitchFamily="34" charset="0"/>
              <a:buChar char="•"/>
            </a:pPr>
            <a:r>
              <a:rPr lang="en-IN" sz="1600" dirty="0">
                <a:effectLst/>
              </a:rPr>
              <a:t>Rename columns to more sensible names</a:t>
            </a:r>
            <a:br>
              <a:rPr lang="en-IN" sz="1600" dirty="0">
                <a:effectLst/>
              </a:rPr>
            </a:br>
            <a:endParaRPr lang="en-IN" sz="1600" dirty="0">
              <a:effectLst/>
            </a:endParaRPr>
          </a:p>
          <a:p>
            <a:pPr marL="285750" indent="-285750">
              <a:buFont typeface="Arial" panose="020B0604020202020204" pitchFamily="34" charset="0"/>
              <a:buChar char="•"/>
            </a:pPr>
            <a:r>
              <a:rPr lang="en-IN" sz="1600" dirty="0"/>
              <a:t>Create</a:t>
            </a:r>
            <a:r>
              <a:rPr lang="en-IN" sz="1600" dirty="0">
                <a:effectLst/>
              </a:rPr>
              <a:t> profit and profit_margin_pct columns</a:t>
            </a:r>
          </a:p>
        </p:txBody>
      </p:sp>
      <p:sp>
        <p:nvSpPr>
          <p:cNvPr id="3" name="TextBox 2">
            <a:extLst>
              <a:ext uri="{FF2B5EF4-FFF2-40B4-BE49-F238E27FC236}">
                <a16:creationId xmlns:a16="http://schemas.microsoft.com/office/drawing/2014/main" id="{D11DD7E1-D735-401F-B218-8ED3B48C65A2}"/>
              </a:ext>
            </a:extLst>
          </p:cNvPr>
          <p:cNvSpPr txBox="1"/>
          <p:nvPr/>
        </p:nvSpPr>
        <p:spPr>
          <a:xfrm>
            <a:off x="1583954" y="5797685"/>
            <a:ext cx="9816863" cy="338554"/>
          </a:xfrm>
          <a:prstGeom prst="rect">
            <a:avLst/>
          </a:prstGeom>
          <a:noFill/>
        </p:spPr>
        <p:txBody>
          <a:bodyPr wrap="square" rtlCol="0">
            <a:spAutoFit/>
          </a:bodyPr>
          <a:lstStyle/>
          <a:p>
            <a:r>
              <a:rPr lang="en-GB" sz="1600" i="1" dirty="0"/>
              <a:t>✅ Note: No missing values or duplicate rows were found in the dataset</a:t>
            </a:r>
            <a:endParaRPr lang="en-IN" sz="1600" i="1" dirty="0"/>
          </a:p>
        </p:txBody>
      </p:sp>
      <p:sp>
        <p:nvSpPr>
          <p:cNvPr id="7" name="TextBox 6">
            <a:extLst>
              <a:ext uri="{FF2B5EF4-FFF2-40B4-BE49-F238E27FC236}">
                <a16:creationId xmlns:a16="http://schemas.microsoft.com/office/drawing/2014/main" id="{591D0D7A-30A2-4E0A-9555-F4FA0E347005}"/>
              </a:ext>
            </a:extLst>
          </p:cNvPr>
          <p:cNvSpPr txBox="1"/>
          <p:nvPr/>
        </p:nvSpPr>
        <p:spPr>
          <a:xfrm>
            <a:off x="1226950" y="1374198"/>
            <a:ext cx="6020156" cy="338554"/>
          </a:xfrm>
          <a:prstGeom prst="rect">
            <a:avLst/>
          </a:prstGeom>
          <a:noFill/>
        </p:spPr>
        <p:txBody>
          <a:bodyPr wrap="square" rtlCol="0">
            <a:spAutoFit/>
          </a:bodyPr>
          <a:lstStyle/>
          <a:p>
            <a:r>
              <a:rPr lang="en-GB" sz="1600" dirty="0"/>
              <a:t>The necessary steps applied to prepare this dataset for analysis</a:t>
            </a:r>
            <a:r>
              <a:rPr lang="en-GB" sz="1600" b="1" dirty="0"/>
              <a:t>.</a:t>
            </a:r>
            <a:endParaRPr lang="en-IN" sz="1600" b="1" dirty="0"/>
          </a:p>
        </p:txBody>
      </p:sp>
      <p:sp>
        <p:nvSpPr>
          <p:cNvPr id="19" name="TextBox 18">
            <a:extLst>
              <a:ext uri="{FF2B5EF4-FFF2-40B4-BE49-F238E27FC236}">
                <a16:creationId xmlns:a16="http://schemas.microsoft.com/office/drawing/2014/main" id="{CE5C3447-D9FC-4784-B547-776ABE921A38}"/>
              </a:ext>
            </a:extLst>
          </p:cNvPr>
          <p:cNvSpPr txBox="1"/>
          <p:nvPr/>
        </p:nvSpPr>
        <p:spPr>
          <a:xfrm>
            <a:off x="3047189" y="3275112"/>
            <a:ext cx="6094378" cy="307777"/>
          </a:xfrm>
          <a:prstGeom prst="rect">
            <a:avLst/>
          </a:prstGeom>
          <a:noFill/>
        </p:spPr>
        <p:txBody>
          <a:bodyPr wrap="square">
            <a:spAutoFit/>
          </a:bodyPr>
          <a:lstStyle/>
          <a:p>
            <a:endParaRPr lang="en-IN" dirty="0"/>
          </a:p>
        </p:txBody>
      </p:sp>
      <p:sp>
        <p:nvSpPr>
          <p:cNvPr id="18" name="Google Shape;147;p2">
            <a:extLst>
              <a:ext uri="{FF2B5EF4-FFF2-40B4-BE49-F238E27FC236}">
                <a16:creationId xmlns:a16="http://schemas.microsoft.com/office/drawing/2014/main" id="{164D8012-48E1-47CE-B8A2-61048138E9C1}"/>
              </a:ext>
            </a:extLst>
          </p:cNvPr>
          <p:cNvSpPr txBox="1">
            <a:spLocks/>
          </p:cNvSpPr>
          <p:nvPr/>
        </p:nvSpPr>
        <p:spPr>
          <a:xfrm>
            <a:off x="463043" y="421813"/>
            <a:ext cx="10014457" cy="492443"/>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800"/>
              <a:buFont typeface="Arial"/>
              <a:buNone/>
              <a:defRPr sz="28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GB" sz="3200" dirty="0">
                <a:solidFill>
                  <a:schemeClr val="tx1">
                    <a:lumMod val="75000"/>
                    <a:lumOff val="25000"/>
                  </a:schemeClr>
                </a:solidFill>
                <a:latin typeface="Poppins" panose="020B0604020202020204" charset="0"/>
                <a:cs typeface="Poppins" panose="020B0604020202020204" charset="0"/>
              </a:rPr>
              <a:t>Pre-processing &amp; Feature Engineering </a:t>
            </a:r>
            <a:endParaRPr lang="en-US" sz="3200" dirty="0">
              <a:solidFill>
                <a:schemeClr val="tx1">
                  <a:lumMod val="75000"/>
                  <a:lumOff val="25000"/>
                </a:schemeClr>
              </a:solidFill>
            </a:endParaRPr>
          </a:p>
        </p:txBody>
      </p:sp>
    </p:spTree>
    <p:extLst>
      <p:ext uri="{BB962C8B-B14F-4D97-AF65-F5344CB8AC3E}">
        <p14:creationId xmlns:p14="http://schemas.microsoft.com/office/powerpoint/2010/main" val="1384052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7" name="Google Shape;197;g21197e7cf6e_0_3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14</a:t>
            </a:fld>
            <a:endParaRPr sz="900" b="0" i="0" u="none" strike="noStrike" cap="none" dirty="0">
              <a:solidFill>
                <a:srgbClr val="FFFFFF"/>
              </a:solidFill>
              <a:latin typeface="Poppins"/>
              <a:ea typeface="Poppins"/>
              <a:cs typeface="Poppins"/>
              <a:sym typeface="Poppins"/>
            </a:endParaRPr>
          </a:p>
        </p:txBody>
      </p:sp>
      <p:pic>
        <p:nvPicPr>
          <p:cNvPr id="198" name="Google Shape;198;g21197e7cf6e_0_37"/>
          <p:cNvPicPr preferRelativeResize="0"/>
          <p:nvPr/>
        </p:nvPicPr>
        <p:blipFill rotWithShape="1">
          <a:blip r:embed="rId3">
            <a:alphaModFix/>
          </a:blip>
          <a:srcRect/>
          <a:stretch/>
        </p:blipFill>
        <p:spPr>
          <a:xfrm>
            <a:off x="10680519" y="6258025"/>
            <a:ext cx="1165860" cy="234849"/>
          </a:xfrm>
          <a:prstGeom prst="rect">
            <a:avLst/>
          </a:prstGeom>
          <a:noFill/>
          <a:ln>
            <a:noFill/>
          </a:ln>
        </p:spPr>
      </p:pic>
      <p:pic>
        <p:nvPicPr>
          <p:cNvPr id="202" name="Google Shape;202;g21197e7cf6e_0_37"/>
          <p:cNvPicPr preferRelativeResize="0"/>
          <p:nvPr/>
        </p:nvPicPr>
        <p:blipFill rotWithShape="1">
          <a:blip r:embed="rId3">
            <a:alphaModFix/>
          </a:blip>
          <a:srcRect/>
          <a:stretch/>
        </p:blipFill>
        <p:spPr>
          <a:xfrm>
            <a:off x="10680519" y="6258025"/>
            <a:ext cx="1165860" cy="234849"/>
          </a:xfrm>
          <a:prstGeom prst="rect">
            <a:avLst/>
          </a:prstGeom>
          <a:noFill/>
          <a:ln>
            <a:noFill/>
          </a:ln>
        </p:spPr>
      </p:pic>
      <p:sp>
        <p:nvSpPr>
          <p:cNvPr id="4" name="Rectangle 3">
            <a:extLst>
              <a:ext uri="{FF2B5EF4-FFF2-40B4-BE49-F238E27FC236}">
                <a16:creationId xmlns:a16="http://schemas.microsoft.com/office/drawing/2014/main" id="{87B44CD5-92C3-4154-92CF-3B0B044CA17E}"/>
              </a:ext>
            </a:extLst>
          </p:cNvPr>
          <p:cNvSpPr/>
          <p:nvPr/>
        </p:nvSpPr>
        <p:spPr>
          <a:xfrm>
            <a:off x="5029200" y="6258025"/>
            <a:ext cx="2217906" cy="2348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a:extLst>
              <a:ext uri="{FF2B5EF4-FFF2-40B4-BE49-F238E27FC236}">
                <a16:creationId xmlns:a16="http://schemas.microsoft.com/office/drawing/2014/main" id="{210C64C4-D133-419F-9503-04E3CCA88496}"/>
              </a:ext>
            </a:extLst>
          </p:cNvPr>
          <p:cNvSpPr/>
          <p:nvPr/>
        </p:nvSpPr>
        <p:spPr>
          <a:xfrm>
            <a:off x="10680519" y="6154546"/>
            <a:ext cx="1511481" cy="4418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a:extLst>
              <a:ext uri="{FF2B5EF4-FFF2-40B4-BE49-F238E27FC236}">
                <a16:creationId xmlns:a16="http://schemas.microsoft.com/office/drawing/2014/main" id="{B1270739-08BC-41D6-AFA3-2A6DCA081F5A}"/>
              </a:ext>
            </a:extLst>
          </p:cNvPr>
          <p:cNvSpPr txBox="1"/>
          <p:nvPr/>
        </p:nvSpPr>
        <p:spPr>
          <a:xfrm>
            <a:off x="3048000" y="3275112"/>
            <a:ext cx="6096000" cy="307777"/>
          </a:xfrm>
          <a:prstGeom prst="rect">
            <a:avLst/>
          </a:prstGeom>
          <a:noFill/>
        </p:spPr>
        <p:txBody>
          <a:bodyPr wrap="square">
            <a:spAutoFit/>
          </a:bodyPr>
          <a:lstStyle/>
          <a:p>
            <a:endParaRPr lang="en-IN" dirty="0"/>
          </a:p>
        </p:txBody>
      </p:sp>
      <p:sp>
        <p:nvSpPr>
          <p:cNvPr id="19" name="TextBox 18">
            <a:extLst>
              <a:ext uri="{FF2B5EF4-FFF2-40B4-BE49-F238E27FC236}">
                <a16:creationId xmlns:a16="http://schemas.microsoft.com/office/drawing/2014/main" id="{CE5C3447-D9FC-4784-B547-776ABE921A38}"/>
              </a:ext>
            </a:extLst>
          </p:cNvPr>
          <p:cNvSpPr txBox="1"/>
          <p:nvPr/>
        </p:nvSpPr>
        <p:spPr>
          <a:xfrm>
            <a:off x="3047189" y="3275112"/>
            <a:ext cx="6094378" cy="307777"/>
          </a:xfrm>
          <a:prstGeom prst="rect">
            <a:avLst/>
          </a:prstGeom>
          <a:noFill/>
        </p:spPr>
        <p:txBody>
          <a:bodyPr wrap="square">
            <a:spAutoFit/>
          </a:bodyPr>
          <a:lstStyle/>
          <a:p>
            <a:endParaRPr lang="en-IN" dirty="0"/>
          </a:p>
        </p:txBody>
      </p:sp>
      <p:pic>
        <p:nvPicPr>
          <p:cNvPr id="5" name="Picture 4">
            <a:extLst>
              <a:ext uri="{FF2B5EF4-FFF2-40B4-BE49-F238E27FC236}">
                <a16:creationId xmlns:a16="http://schemas.microsoft.com/office/drawing/2014/main" id="{CAC7916F-C962-4BB7-BE29-E790E41601C6}"/>
              </a:ext>
            </a:extLst>
          </p:cNvPr>
          <p:cNvPicPr>
            <a:picLocks noChangeAspect="1"/>
          </p:cNvPicPr>
          <p:nvPr/>
        </p:nvPicPr>
        <p:blipFill>
          <a:blip r:embed="rId4"/>
          <a:stretch>
            <a:fillRect/>
          </a:stretch>
        </p:blipFill>
        <p:spPr>
          <a:xfrm>
            <a:off x="115905" y="1944080"/>
            <a:ext cx="11945566" cy="1484920"/>
          </a:xfrm>
          <a:prstGeom prst="rect">
            <a:avLst/>
          </a:prstGeom>
        </p:spPr>
      </p:pic>
      <p:sp>
        <p:nvSpPr>
          <p:cNvPr id="6" name="TextBox 5">
            <a:extLst>
              <a:ext uri="{FF2B5EF4-FFF2-40B4-BE49-F238E27FC236}">
                <a16:creationId xmlns:a16="http://schemas.microsoft.com/office/drawing/2014/main" id="{0A627856-E5B0-45A8-9BC7-DEE02FEFB7BE}"/>
              </a:ext>
            </a:extLst>
          </p:cNvPr>
          <p:cNvSpPr txBox="1"/>
          <p:nvPr/>
        </p:nvSpPr>
        <p:spPr>
          <a:xfrm>
            <a:off x="1507786" y="4124529"/>
            <a:ext cx="9756843" cy="2554545"/>
          </a:xfrm>
          <a:prstGeom prst="rect">
            <a:avLst/>
          </a:prstGeom>
          <a:noFill/>
        </p:spPr>
        <p:txBody>
          <a:bodyPr wrap="square" rtlCol="0">
            <a:spAutoFit/>
          </a:bodyPr>
          <a:lstStyle/>
          <a:p>
            <a:r>
              <a:rPr lang="en-GB" sz="1600" dirty="0">
                <a:effectLst/>
                <a:latin typeface="Poppins" panose="020B0604020202020204" charset="0"/>
                <a:cs typeface="Poppins" panose="020B0604020202020204" charset="0"/>
              </a:rPr>
              <a:t>Identifiers: order_number, order_date, customer_name, channel, </a:t>
            </a:r>
            <a:r>
              <a:rPr lang="en-GB" sz="1600" dirty="0" err="1">
                <a:effectLst/>
                <a:latin typeface="Poppins" panose="020B0604020202020204" charset="0"/>
                <a:cs typeface="Poppins" panose="020B0604020202020204" charset="0"/>
              </a:rPr>
              <a:t>product_name</a:t>
            </a:r>
            <a:br>
              <a:rPr lang="en-GB" sz="1600" dirty="0">
                <a:effectLst/>
                <a:latin typeface="Poppins" panose="020B0604020202020204" charset="0"/>
                <a:cs typeface="Poppins" panose="020B0604020202020204" charset="0"/>
              </a:rPr>
            </a:br>
            <a:br>
              <a:rPr lang="en-GB" sz="1600" dirty="0">
                <a:effectLst/>
                <a:latin typeface="Poppins" panose="020B0604020202020204" charset="0"/>
                <a:cs typeface="Poppins" panose="020B0604020202020204" charset="0"/>
              </a:rPr>
            </a:br>
            <a:r>
              <a:rPr lang="en-GB" sz="1600" dirty="0">
                <a:effectLst/>
                <a:latin typeface="Poppins" panose="020B0604020202020204" charset="0"/>
                <a:cs typeface="Poppins" panose="020B0604020202020204" charset="0"/>
              </a:rPr>
              <a:t>Financials: quantity, unit_price, revenue, cost, profit, </a:t>
            </a:r>
            <a:r>
              <a:rPr lang="en-GB" sz="1600" dirty="0" err="1">
                <a:effectLst/>
                <a:latin typeface="Poppins" panose="020B0604020202020204" charset="0"/>
                <a:cs typeface="Poppins" panose="020B0604020202020204" charset="0"/>
              </a:rPr>
              <a:t>profit_margin_pct</a:t>
            </a:r>
            <a:endParaRPr lang="en-GB" sz="1600" dirty="0">
              <a:effectLst/>
              <a:latin typeface="Poppins" panose="020B0604020202020204" charset="0"/>
              <a:cs typeface="Poppins" panose="020B0604020202020204" charset="0"/>
            </a:endParaRPr>
          </a:p>
          <a:p>
            <a:endParaRPr lang="en-GB" sz="1600" dirty="0">
              <a:effectLst/>
              <a:latin typeface="Poppins" panose="020B0604020202020204" charset="0"/>
              <a:cs typeface="Poppins" panose="020B0604020202020204" charset="0"/>
            </a:endParaRPr>
          </a:p>
          <a:p>
            <a:r>
              <a:rPr lang="en-GB" sz="1600" dirty="0">
                <a:latin typeface="Poppins" panose="020B0604020202020204" charset="0"/>
                <a:cs typeface="Poppins" panose="020B0604020202020204" charset="0"/>
              </a:rPr>
              <a:t>Calendar:  </a:t>
            </a:r>
            <a:r>
              <a:rPr lang="en-GB" sz="1600" dirty="0" err="1">
                <a:latin typeface="Poppins" panose="020B0604020202020204" charset="0"/>
                <a:cs typeface="Poppins" panose="020B0604020202020204" charset="0"/>
              </a:rPr>
              <a:t>order_month_name</a:t>
            </a:r>
            <a:r>
              <a:rPr lang="en-GB" sz="1600" dirty="0">
                <a:latin typeface="Poppins" panose="020B0604020202020204" charset="0"/>
                <a:cs typeface="Poppins" panose="020B0604020202020204" charset="0"/>
              </a:rPr>
              <a:t>, </a:t>
            </a:r>
            <a:r>
              <a:rPr lang="en-GB" sz="1600" dirty="0" err="1">
                <a:latin typeface="Poppins" panose="020B0604020202020204" charset="0"/>
                <a:cs typeface="Poppins" panose="020B0604020202020204" charset="0"/>
              </a:rPr>
              <a:t>order_month_num</a:t>
            </a:r>
            <a:r>
              <a:rPr lang="en-GB" sz="1600" dirty="0">
                <a:latin typeface="Poppins" panose="020B0604020202020204" charset="0"/>
                <a:cs typeface="Poppins" panose="020B0604020202020204" charset="0"/>
              </a:rPr>
              <a:t>, </a:t>
            </a:r>
            <a:r>
              <a:rPr lang="en-GB" sz="1600" dirty="0" err="1">
                <a:latin typeface="Poppins" panose="020B0604020202020204" charset="0"/>
                <a:cs typeface="Poppins" panose="020B0604020202020204" charset="0"/>
              </a:rPr>
              <a:t>order_month</a:t>
            </a:r>
            <a:endParaRPr lang="en-IN" sz="1600" dirty="0">
              <a:latin typeface="Poppins" panose="020B0604020202020204" charset="0"/>
              <a:cs typeface="Poppins" panose="020B0604020202020204" charset="0"/>
            </a:endParaRPr>
          </a:p>
          <a:p>
            <a:br>
              <a:rPr lang="en-GB" sz="1600" dirty="0">
                <a:effectLst/>
                <a:latin typeface="Poppins" panose="020B0604020202020204" charset="0"/>
                <a:cs typeface="Poppins" panose="020B0604020202020204" charset="0"/>
              </a:rPr>
            </a:br>
            <a:r>
              <a:rPr lang="en-GB" sz="1600" dirty="0">
                <a:effectLst/>
                <a:latin typeface="Poppins" panose="020B0604020202020204" charset="0"/>
                <a:cs typeface="Poppins" panose="020B0604020202020204" charset="0"/>
              </a:rPr>
              <a:t>Geography: state (code), </a:t>
            </a:r>
            <a:r>
              <a:rPr lang="en-GB" sz="1600" dirty="0" err="1">
                <a:effectLst/>
                <a:latin typeface="Poppins" panose="020B0604020202020204" charset="0"/>
                <a:cs typeface="Poppins" panose="020B0604020202020204" charset="0"/>
              </a:rPr>
              <a:t>state_name</a:t>
            </a:r>
            <a:r>
              <a:rPr lang="en-GB" sz="1600" dirty="0">
                <a:effectLst/>
                <a:latin typeface="Poppins" panose="020B0604020202020204" charset="0"/>
                <a:cs typeface="Poppins" panose="020B0604020202020204" charset="0"/>
              </a:rPr>
              <a:t>, </a:t>
            </a:r>
            <a:r>
              <a:rPr lang="en-GB" sz="1600" dirty="0" err="1">
                <a:effectLst/>
                <a:latin typeface="Poppins" panose="020B0604020202020204" charset="0"/>
                <a:cs typeface="Poppins" panose="020B0604020202020204" charset="0"/>
              </a:rPr>
              <a:t>us_region</a:t>
            </a:r>
            <a:r>
              <a:rPr lang="en-GB" sz="1600" dirty="0">
                <a:effectLst/>
                <a:latin typeface="Poppins" panose="020B0604020202020204" charset="0"/>
                <a:cs typeface="Poppins" panose="020B0604020202020204" charset="0"/>
              </a:rPr>
              <a:t>, </a:t>
            </a:r>
            <a:r>
              <a:rPr lang="en-GB" sz="1600" dirty="0" err="1">
                <a:effectLst/>
                <a:latin typeface="Poppins" panose="020B0604020202020204" charset="0"/>
                <a:cs typeface="Poppins" panose="020B0604020202020204" charset="0"/>
              </a:rPr>
              <a:t>lat</a:t>
            </a:r>
            <a:r>
              <a:rPr lang="en-GB" sz="1600" dirty="0">
                <a:effectLst/>
                <a:latin typeface="Poppins" panose="020B0604020202020204" charset="0"/>
                <a:cs typeface="Poppins" panose="020B0604020202020204" charset="0"/>
              </a:rPr>
              <a:t>, </a:t>
            </a:r>
            <a:r>
              <a:rPr lang="en-GB" sz="1600" dirty="0" err="1">
                <a:effectLst/>
                <a:latin typeface="Poppins" panose="020B0604020202020204" charset="0"/>
                <a:cs typeface="Poppins" panose="020B0604020202020204" charset="0"/>
              </a:rPr>
              <a:t>lon</a:t>
            </a:r>
            <a:br>
              <a:rPr lang="en-GB" sz="1600" dirty="0">
                <a:effectLst/>
                <a:latin typeface="Poppins" panose="020B0604020202020204" charset="0"/>
                <a:cs typeface="Poppins" panose="020B0604020202020204" charset="0"/>
              </a:rPr>
            </a:br>
            <a:br>
              <a:rPr lang="en-GB" sz="1600" dirty="0">
                <a:effectLst/>
                <a:latin typeface="Poppins" panose="020B0604020202020204" charset="0"/>
                <a:cs typeface="Poppins" panose="020B0604020202020204" charset="0"/>
              </a:rPr>
            </a:br>
            <a:r>
              <a:rPr lang="en-GB" sz="1600" dirty="0">
                <a:effectLst/>
                <a:latin typeface="Poppins" panose="020B0604020202020204" charset="0"/>
                <a:cs typeface="Poppins" panose="020B0604020202020204" charset="0"/>
              </a:rPr>
              <a:t>Planning: budget (2017)</a:t>
            </a:r>
          </a:p>
          <a:p>
            <a:endParaRPr lang="en-GB" sz="1600" dirty="0">
              <a:latin typeface="Poppins" panose="020B0604020202020204" charset="0"/>
              <a:cs typeface="Poppins" panose="020B0604020202020204" charset="0"/>
            </a:endParaRPr>
          </a:p>
        </p:txBody>
      </p:sp>
      <p:sp>
        <p:nvSpPr>
          <p:cNvPr id="12" name="Google Shape;147;p2">
            <a:extLst>
              <a:ext uri="{FF2B5EF4-FFF2-40B4-BE49-F238E27FC236}">
                <a16:creationId xmlns:a16="http://schemas.microsoft.com/office/drawing/2014/main" id="{E3929227-E3EB-4B33-86BC-AAE4BD37EC3D}"/>
              </a:ext>
            </a:extLst>
          </p:cNvPr>
          <p:cNvSpPr txBox="1">
            <a:spLocks/>
          </p:cNvSpPr>
          <p:nvPr/>
        </p:nvSpPr>
        <p:spPr>
          <a:xfrm>
            <a:off x="463043" y="421813"/>
            <a:ext cx="10014457" cy="492443"/>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800"/>
              <a:buFont typeface="Arial"/>
              <a:buNone/>
              <a:defRPr sz="28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IN" sz="3200" dirty="0">
                <a:solidFill>
                  <a:schemeClr val="tx1">
                    <a:lumMod val="75000"/>
                    <a:lumOff val="25000"/>
                  </a:schemeClr>
                </a:solidFill>
              </a:rPr>
              <a:t>Final Dataset Structure – Ready for Analysis</a:t>
            </a:r>
            <a:endParaRPr lang="en-US" sz="3200" dirty="0">
              <a:solidFill>
                <a:schemeClr val="tx1">
                  <a:lumMod val="75000"/>
                  <a:lumOff val="25000"/>
                </a:schemeClr>
              </a:solidFill>
            </a:endParaRPr>
          </a:p>
        </p:txBody>
      </p:sp>
    </p:spTree>
    <p:extLst>
      <p:ext uri="{BB962C8B-B14F-4D97-AF65-F5344CB8AC3E}">
        <p14:creationId xmlns:p14="http://schemas.microsoft.com/office/powerpoint/2010/main" val="12552631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pic>
        <p:nvPicPr>
          <p:cNvPr id="237" name="Google Shape;237;g21197e7cf6e_0_75"/>
          <p:cNvPicPr preferRelativeResize="0"/>
          <p:nvPr/>
        </p:nvPicPr>
        <p:blipFill rotWithShape="1">
          <a:blip r:embed="rId3">
            <a:alphaModFix/>
          </a:blip>
          <a:srcRect t="7834" b="7833"/>
          <a:stretch/>
        </p:blipFill>
        <p:spPr>
          <a:xfrm>
            <a:off x="0" y="0"/>
            <a:ext cx="12192000" cy="6858001"/>
          </a:xfrm>
          <a:prstGeom prst="rect">
            <a:avLst/>
          </a:prstGeom>
          <a:noFill/>
          <a:ln>
            <a:noFill/>
          </a:ln>
        </p:spPr>
      </p:pic>
      <p:sp>
        <p:nvSpPr>
          <p:cNvPr id="238" name="Google Shape;238;g21197e7cf6e_0_75"/>
          <p:cNvSpPr txBox="1">
            <a:spLocks noGrp="1"/>
          </p:cNvSpPr>
          <p:nvPr>
            <p:ph type="title"/>
          </p:nvPr>
        </p:nvSpPr>
        <p:spPr>
          <a:xfrm>
            <a:off x="533400" y="-697772"/>
            <a:ext cx="6168300" cy="948300"/>
          </a:xfrm>
          <a:prstGeom prst="rect">
            <a:avLst/>
          </a:prstGeom>
          <a:noFill/>
          <a:ln>
            <a:noFill/>
          </a:ln>
        </p:spPr>
        <p:txBody>
          <a:bodyPr spcFirstLastPara="1" wrap="square" lIns="0" tIns="0" rIns="0" bIns="0" anchor="t" anchorCtr="0">
            <a:spAutoFit/>
          </a:bodyPr>
          <a:lstStyle/>
          <a:p>
            <a:pPr marL="0" lvl="0" indent="0" algn="l" rtl="0">
              <a:lnSpc>
                <a:spcPct val="120000"/>
              </a:lnSpc>
              <a:spcBef>
                <a:spcPts val="0"/>
              </a:spcBef>
              <a:spcAft>
                <a:spcPts val="600"/>
              </a:spcAft>
              <a:buSzPts val="1800"/>
              <a:buNone/>
            </a:pPr>
            <a:br>
              <a:rPr lang="en-US">
                <a:solidFill>
                  <a:schemeClr val="lt1"/>
                </a:solidFill>
              </a:rPr>
            </a:br>
            <a:endParaRPr>
              <a:solidFill>
                <a:schemeClr val="lt1"/>
              </a:solidFill>
            </a:endParaRPr>
          </a:p>
        </p:txBody>
      </p:sp>
      <p:sp>
        <p:nvSpPr>
          <p:cNvPr id="239" name="Google Shape;239;g21197e7cf6e_0_75"/>
          <p:cNvSpPr/>
          <p:nvPr/>
        </p:nvSpPr>
        <p:spPr>
          <a:xfrm rot="10800000" flipH="1">
            <a:off x="338397" y="6250798"/>
            <a:ext cx="249300" cy="2493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Poppins"/>
              <a:ea typeface="Poppins"/>
              <a:cs typeface="Poppins"/>
              <a:sym typeface="Poppins"/>
            </a:endParaRPr>
          </a:p>
        </p:txBody>
      </p:sp>
      <p:sp>
        <p:nvSpPr>
          <p:cNvPr id="240" name="Google Shape;240;g21197e7cf6e_0_75"/>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15</a:t>
            </a:fld>
            <a:endParaRPr sz="900" b="0" i="0" u="none" strike="noStrike" cap="none">
              <a:solidFill>
                <a:srgbClr val="FFFFFF"/>
              </a:solidFill>
              <a:latin typeface="Poppins"/>
              <a:ea typeface="Poppins"/>
              <a:cs typeface="Poppins"/>
              <a:sym typeface="Poppins"/>
            </a:endParaRPr>
          </a:p>
        </p:txBody>
      </p:sp>
      <p:sp>
        <p:nvSpPr>
          <p:cNvPr id="241" name="Google Shape;241;g21197e7cf6e_0_75"/>
          <p:cNvSpPr/>
          <p:nvPr/>
        </p:nvSpPr>
        <p:spPr>
          <a:xfrm>
            <a:off x="0" y="2547468"/>
            <a:ext cx="7222500" cy="2325600"/>
          </a:xfrm>
          <a:prstGeom prst="rect">
            <a:avLst/>
          </a:prstGeom>
          <a:solidFill>
            <a:schemeClr val="accent4">
              <a:alpha val="8392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Poppins"/>
              <a:ea typeface="Poppins"/>
              <a:cs typeface="Poppins"/>
              <a:sym typeface="Poppins"/>
            </a:endParaRPr>
          </a:p>
        </p:txBody>
      </p:sp>
      <p:sp>
        <p:nvSpPr>
          <p:cNvPr id="242" name="Google Shape;242;g21197e7cf6e_0_75"/>
          <p:cNvSpPr txBox="1"/>
          <p:nvPr/>
        </p:nvSpPr>
        <p:spPr>
          <a:xfrm>
            <a:off x="533400" y="3704000"/>
            <a:ext cx="5057400" cy="594009"/>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600"/>
              </a:spcAft>
              <a:buClr>
                <a:srgbClr val="000000"/>
              </a:buClr>
              <a:buSzPts val="1800"/>
              <a:buFont typeface="Arial"/>
              <a:buNone/>
            </a:pPr>
            <a:r>
              <a:rPr lang="en-US" sz="2800" b="1" dirty="0">
                <a:solidFill>
                  <a:srgbClr val="FFFFFF"/>
                </a:solidFill>
                <a:latin typeface="Poppins"/>
                <a:ea typeface="Poppins"/>
                <a:cs typeface="Poppins"/>
                <a:sym typeface="Poppins"/>
              </a:rPr>
              <a:t>Charts &amp; Insights</a:t>
            </a:r>
            <a:endParaRPr sz="2800" b="0" i="0" u="none" strike="noStrike" cap="none" dirty="0">
              <a:solidFill>
                <a:srgbClr val="FFFFFF"/>
              </a:solidFill>
              <a:latin typeface="Poppins"/>
              <a:ea typeface="Poppins"/>
              <a:cs typeface="Poppins"/>
              <a:sym typeface="Poppins"/>
            </a:endParaRPr>
          </a:p>
        </p:txBody>
      </p:sp>
      <p:pic>
        <p:nvPicPr>
          <p:cNvPr id="243" name="Google Shape;243;g21197e7cf6e_0_75"/>
          <p:cNvPicPr preferRelativeResize="0"/>
          <p:nvPr/>
        </p:nvPicPr>
        <p:blipFill rotWithShape="1">
          <a:blip r:embed="rId4">
            <a:alphaModFix/>
          </a:blip>
          <a:srcRect/>
          <a:stretch/>
        </p:blipFill>
        <p:spPr>
          <a:xfrm>
            <a:off x="533400" y="2835734"/>
            <a:ext cx="518323" cy="518323"/>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g21197e7cf6e_0_97"/>
          <p:cNvSpPr/>
          <p:nvPr/>
        </p:nvSpPr>
        <p:spPr>
          <a:xfrm>
            <a:off x="1463643" y="4922754"/>
            <a:ext cx="8180047" cy="1889760"/>
          </a:xfrm>
          <a:prstGeom prst="rect">
            <a:avLst/>
          </a:prstGeom>
          <a:solidFill>
            <a:schemeClr val="lt1"/>
          </a:solidFill>
          <a:ln>
            <a:noFill/>
          </a:ln>
        </p:spPr>
        <p:txBody>
          <a:bodyPr spcFirstLastPara="1" wrap="square" lIns="91425" tIns="45700" rIns="91425" bIns="45700" anchor="ctr" anchorCtr="0">
            <a:noAutofit/>
          </a:bodyPr>
          <a:lstStyle/>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Consistent sales cycle: $24M to $26M.</a:t>
            </a:r>
          </a:p>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Seasonal peaks: Late spring/early summer (May-June).</a:t>
            </a:r>
          </a:p>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Annual low: January.</a:t>
            </a:r>
          </a:p>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Notable outlier: Sharp revenue drop in early 2017.</a:t>
            </a:r>
            <a:endParaRPr sz="1600" b="0" i="0" u="none" strike="noStrike" cap="none" dirty="0">
              <a:solidFill>
                <a:schemeClr val="lt1"/>
              </a:solidFill>
              <a:latin typeface="Poppins" panose="020B0604020202020204" charset="0"/>
              <a:ea typeface="Poppins"/>
              <a:cs typeface="Poppins" panose="020B0604020202020204" charset="0"/>
              <a:sym typeface="Poppins"/>
            </a:endParaRPr>
          </a:p>
        </p:txBody>
      </p:sp>
      <p:sp>
        <p:nvSpPr>
          <p:cNvPr id="250" name="Google Shape;250;g21197e7cf6e_0_9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16</a:t>
            </a:fld>
            <a:endParaRPr sz="900" b="0" i="0" u="none" strike="noStrike" cap="none">
              <a:solidFill>
                <a:srgbClr val="FFFFFF"/>
              </a:solidFill>
              <a:latin typeface="Poppins"/>
              <a:ea typeface="Poppins"/>
              <a:cs typeface="Poppins"/>
              <a:sym typeface="Poppins"/>
            </a:endParaRPr>
          </a:p>
        </p:txBody>
      </p:sp>
      <p:sp>
        <p:nvSpPr>
          <p:cNvPr id="253" name="Google Shape;253;g21197e7cf6e_0_9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16</a:t>
            </a:fld>
            <a:endParaRPr sz="900" b="0" i="0" u="none" strike="noStrike" cap="none">
              <a:solidFill>
                <a:srgbClr val="FFFFFF"/>
              </a:solidFill>
              <a:latin typeface="Poppins"/>
              <a:ea typeface="Poppins"/>
              <a:cs typeface="Poppins"/>
              <a:sym typeface="Poppins"/>
            </a:endParaRPr>
          </a:p>
        </p:txBody>
      </p:sp>
      <p:sp>
        <p:nvSpPr>
          <p:cNvPr id="257" name="Google Shape;257;g21197e7cf6e_0_97"/>
          <p:cNvSpPr txBox="1">
            <a:spLocks noGrp="1"/>
          </p:cNvSpPr>
          <p:nvPr>
            <p:ph type="title"/>
          </p:nvPr>
        </p:nvSpPr>
        <p:spPr>
          <a:xfrm>
            <a:off x="291102" y="361419"/>
            <a:ext cx="7190196" cy="492443"/>
          </a:xfrm>
          <a:prstGeom prst="rect">
            <a:avLst/>
          </a:prstGeom>
          <a:solidFill>
            <a:srgbClr val="FFFFFF"/>
          </a:solidFill>
          <a:ln>
            <a:noFill/>
          </a:ln>
        </p:spPr>
        <p:txBody>
          <a:bodyPr spcFirstLastPara="1" wrap="square" lIns="0" tIns="0" rIns="0" bIns="0" anchor="t" anchorCtr="0">
            <a:spAutoFit/>
          </a:bodyPr>
          <a:lstStyle/>
          <a:p>
            <a:pPr marL="0" lvl="0" indent="0" algn="l" rtl="0">
              <a:lnSpc>
                <a:spcPct val="100000"/>
              </a:lnSpc>
              <a:spcBef>
                <a:spcPts val="0"/>
              </a:spcBef>
              <a:spcAft>
                <a:spcPts val="0"/>
              </a:spcAft>
              <a:buClr>
                <a:schemeClr val="dk1"/>
              </a:buClr>
              <a:buSzPts val="1800"/>
              <a:buNone/>
            </a:pPr>
            <a:r>
              <a:rPr lang="en-GB" sz="3200" b="0" dirty="0">
                <a:solidFill>
                  <a:schemeClr val="tx1">
                    <a:lumMod val="75000"/>
                    <a:lumOff val="25000"/>
                  </a:schemeClr>
                </a:solidFill>
                <a:effectLst/>
              </a:rPr>
              <a:t>Monthly Sales Trend Over Time</a:t>
            </a:r>
            <a:endParaRPr sz="3200" b="0" dirty="0">
              <a:solidFill>
                <a:schemeClr val="tx1">
                  <a:lumMod val="75000"/>
                  <a:lumOff val="25000"/>
                </a:schemeClr>
              </a:solidFill>
            </a:endParaRPr>
          </a:p>
        </p:txBody>
      </p:sp>
      <p:pic>
        <p:nvPicPr>
          <p:cNvPr id="3" name="Picture 2">
            <a:extLst>
              <a:ext uri="{FF2B5EF4-FFF2-40B4-BE49-F238E27FC236}">
                <a16:creationId xmlns:a16="http://schemas.microsoft.com/office/drawing/2014/main" id="{7084071A-DC69-4E5A-BB16-144972025E31}"/>
              </a:ext>
            </a:extLst>
          </p:cNvPr>
          <p:cNvPicPr>
            <a:picLocks noChangeAspect="1"/>
          </p:cNvPicPr>
          <p:nvPr/>
        </p:nvPicPr>
        <p:blipFill>
          <a:blip r:embed="rId3"/>
          <a:stretch>
            <a:fillRect/>
          </a:stretch>
        </p:blipFill>
        <p:spPr>
          <a:xfrm>
            <a:off x="1463643" y="1282858"/>
            <a:ext cx="8079175" cy="3274347"/>
          </a:xfrm>
          <a:prstGeom prst="rect">
            <a:avLst/>
          </a:prstGeom>
        </p:spPr>
      </p:pic>
      <p:sp>
        <p:nvSpPr>
          <p:cNvPr id="4" name="Rectangle 3">
            <a:extLst>
              <a:ext uri="{FF2B5EF4-FFF2-40B4-BE49-F238E27FC236}">
                <a16:creationId xmlns:a16="http://schemas.microsoft.com/office/drawing/2014/main" id="{852F17B8-A48D-44D7-8FDB-8FC66B3BA812}"/>
              </a:ext>
            </a:extLst>
          </p:cNvPr>
          <p:cNvSpPr/>
          <p:nvPr/>
        </p:nvSpPr>
        <p:spPr>
          <a:xfrm>
            <a:off x="10564238" y="6157609"/>
            <a:ext cx="1488332" cy="5345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grpSp>
        <p:nvGrpSpPr>
          <p:cNvPr id="14" name="Group 13">
            <a:extLst>
              <a:ext uri="{FF2B5EF4-FFF2-40B4-BE49-F238E27FC236}">
                <a16:creationId xmlns:a16="http://schemas.microsoft.com/office/drawing/2014/main" id="{0BFA7B0C-328D-4EDB-A17C-F54FE47FDD86}"/>
              </a:ext>
            </a:extLst>
          </p:cNvPr>
          <p:cNvGrpSpPr/>
          <p:nvPr/>
        </p:nvGrpSpPr>
        <p:grpSpPr>
          <a:xfrm>
            <a:off x="868601" y="4782662"/>
            <a:ext cx="1799684" cy="520496"/>
            <a:chOff x="4990288" y="1782720"/>
            <a:chExt cx="1799684" cy="520496"/>
          </a:xfrm>
        </p:grpSpPr>
        <p:pic>
          <p:nvPicPr>
            <p:cNvPr id="15" name="Picture 14">
              <a:extLst>
                <a:ext uri="{FF2B5EF4-FFF2-40B4-BE49-F238E27FC236}">
                  <a16:creationId xmlns:a16="http://schemas.microsoft.com/office/drawing/2014/main" id="{8F670F79-D2A8-476E-BD77-4EA32B290ABE}"/>
                </a:ext>
              </a:extLst>
            </p:cNvPr>
            <p:cNvPicPr>
              <a:picLocks noChangeAspect="1"/>
            </p:cNvPicPr>
            <p:nvPr/>
          </p:nvPicPr>
          <p:blipFill>
            <a:blip r:embed="rId4"/>
            <a:stretch>
              <a:fillRect/>
            </a:stretch>
          </p:blipFill>
          <p:spPr>
            <a:xfrm>
              <a:off x="4990288" y="1782720"/>
              <a:ext cx="520496" cy="520496"/>
            </a:xfrm>
            <a:prstGeom prst="rect">
              <a:avLst/>
            </a:prstGeom>
          </p:spPr>
        </p:pic>
        <p:sp>
          <p:nvSpPr>
            <p:cNvPr id="16" name="TextBox 15">
              <a:extLst>
                <a:ext uri="{FF2B5EF4-FFF2-40B4-BE49-F238E27FC236}">
                  <a16:creationId xmlns:a16="http://schemas.microsoft.com/office/drawing/2014/main" id="{A3B312F8-AD4E-499D-B00F-38B7B90C6001}"/>
                </a:ext>
              </a:extLst>
            </p:cNvPr>
            <p:cNvSpPr txBox="1"/>
            <p:nvPr/>
          </p:nvSpPr>
          <p:spPr>
            <a:xfrm flipH="1">
              <a:off x="5510784" y="1858302"/>
              <a:ext cx="1279188" cy="369332"/>
            </a:xfrm>
            <a:prstGeom prst="rect">
              <a:avLst/>
            </a:prstGeom>
            <a:noFill/>
          </p:spPr>
          <p:txBody>
            <a:bodyPr wrap="square" rtlCol="0">
              <a:spAutoFit/>
            </a:bodyPr>
            <a:lstStyle/>
            <a:p>
              <a:r>
                <a:rPr lang="en-IN" sz="1800" b="1" dirty="0">
                  <a:solidFill>
                    <a:schemeClr val="tx1">
                      <a:lumMod val="50000"/>
                      <a:lumOff val="50000"/>
                    </a:schemeClr>
                  </a:solidFill>
                </a:rPr>
                <a:t>Insights</a:t>
              </a: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g21197e7cf6e_0_97"/>
          <p:cNvSpPr/>
          <p:nvPr/>
        </p:nvSpPr>
        <p:spPr>
          <a:xfrm>
            <a:off x="1531462" y="5291847"/>
            <a:ext cx="6535578" cy="1197475"/>
          </a:xfrm>
          <a:prstGeom prst="rect">
            <a:avLst/>
          </a:prstGeom>
          <a:solidFill>
            <a:schemeClr val="lt1"/>
          </a:solidFill>
          <a:ln>
            <a:noFill/>
          </a:ln>
        </p:spPr>
        <p:txBody>
          <a:bodyPr spcFirstLastPara="1" wrap="square" lIns="91425" tIns="45700" rIns="91425" bIns="45700" anchor="ctr" anchorCtr="0">
            <a:noAutofit/>
          </a:bodyPr>
          <a:lstStyle/>
          <a:p>
            <a:pPr marL="342900" marR="0" lvl="0" indent="-34290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Revenue leaders: Products 26 &amp; 25 dominate.</a:t>
            </a:r>
          </a:p>
          <a:p>
            <a:pPr marL="342900" marR="0" lvl="0" indent="-34290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Mid-range: Products 5, 13, 14, 15 show similar revenue.</a:t>
            </a:r>
          </a:p>
          <a:p>
            <a:pPr marL="342900" marR="0" lvl="0" indent="-34290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Bottom cluster: Products 1, 2, 3, 4 have the lowest revenue.</a:t>
            </a:r>
          </a:p>
          <a:p>
            <a:pPr marL="342900" marR="0" lvl="0" indent="-34290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Strategy: Grow mid-tier, improve lower performers.</a:t>
            </a:r>
            <a:endParaRPr sz="1200" b="0" i="0" u="none" strike="noStrike" cap="none" dirty="0">
              <a:solidFill>
                <a:schemeClr val="lt1"/>
              </a:solidFill>
              <a:latin typeface="Poppins" panose="020B0604020202020204" charset="0"/>
              <a:ea typeface="Poppins"/>
              <a:cs typeface="Poppins" panose="020B0604020202020204" charset="0"/>
              <a:sym typeface="Poppins"/>
            </a:endParaRPr>
          </a:p>
        </p:txBody>
      </p:sp>
      <p:sp>
        <p:nvSpPr>
          <p:cNvPr id="250" name="Google Shape;250;g21197e7cf6e_0_9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17</a:t>
            </a:fld>
            <a:endParaRPr sz="900" b="0" i="0" u="none" strike="noStrike" cap="none">
              <a:solidFill>
                <a:srgbClr val="FFFFFF"/>
              </a:solidFill>
              <a:latin typeface="Poppins"/>
              <a:ea typeface="Poppins"/>
              <a:cs typeface="Poppins"/>
              <a:sym typeface="Poppins"/>
            </a:endParaRPr>
          </a:p>
        </p:txBody>
      </p:sp>
      <p:sp>
        <p:nvSpPr>
          <p:cNvPr id="253" name="Google Shape;253;g21197e7cf6e_0_9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17</a:t>
            </a:fld>
            <a:endParaRPr sz="900" b="0" i="0" u="none" strike="noStrike" cap="none" dirty="0">
              <a:solidFill>
                <a:srgbClr val="FFFFFF"/>
              </a:solidFill>
              <a:latin typeface="Poppins"/>
              <a:ea typeface="Poppins"/>
              <a:cs typeface="Poppins"/>
              <a:sym typeface="Poppins"/>
            </a:endParaRPr>
          </a:p>
        </p:txBody>
      </p:sp>
      <p:sp>
        <p:nvSpPr>
          <p:cNvPr id="4" name="Rectangle 3">
            <a:extLst>
              <a:ext uri="{FF2B5EF4-FFF2-40B4-BE49-F238E27FC236}">
                <a16:creationId xmlns:a16="http://schemas.microsoft.com/office/drawing/2014/main" id="{852F17B8-A48D-44D7-8FDB-8FC66B3BA812}"/>
              </a:ext>
            </a:extLst>
          </p:cNvPr>
          <p:cNvSpPr/>
          <p:nvPr/>
        </p:nvSpPr>
        <p:spPr>
          <a:xfrm>
            <a:off x="10564238" y="6157609"/>
            <a:ext cx="1488332" cy="5345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pic>
        <p:nvPicPr>
          <p:cNvPr id="5" name="Picture 4">
            <a:extLst>
              <a:ext uri="{FF2B5EF4-FFF2-40B4-BE49-F238E27FC236}">
                <a16:creationId xmlns:a16="http://schemas.microsoft.com/office/drawing/2014/main" id="{427EBEB1-F87B-4151-8638-E9EE6EBF4290}"/>
              </a:ext>
            </a:extLst>
          </p:cNvPr>
          <p:cNvPicPr>
            <a:picLocks noChangeAspect="1"/>
          </p:cNvPicPr>
          <p:nvPr/>
        </p:nvPicPr>
        <p:blipFill>
          <a:blip r:embed="rId3"/>
          <a:stretch>
            <a:fillRect/>
          </a:stretch>
        </p:blipFill>
        <p:spPr>
          <a:xfrm>
            <a:off x="1531462" y="1224836"/>
            <a:ext cx="8687553" cy="3596952"/>
          </a:xfrm>
          <a:prstGeom prst="rect">
            <a:avLst/>
          </a:prstGeom>
        </p:spPr>
      </p:pic>
      <p:grpSp>
        <p:nvGrpSpPr>
          <p:cNvPr id="10" name="Group 9">
            <a:extLst>
              <a:ext uri="{FF2B5EF4-FFF2-40B4-BE49-F238E27FC236}">
                <a16:creationId xmlns:a16="http://schemas.microsoft.com/office/drawing/2014/main" id="{6C4A5420-8C8C-4F8F-B704-5EE5DDE8C14D}"/>
              </a:ext>
            </a:extLst>
          </p:cNvPr>
          <p:cNvGrpSpPr/>
          <p:nvPr/>
        </p:nvGrpSpPr>
        <p:grpSpPr>
          <a:xfrm>
            <a:off x="1058368" y="4821788"/>
            <a:ext cx="1799684" cy="520496"/>
            <a:chOff x="4990288" y="1782720"/>
            <a:chExt cx="1799684" cy="520496"/>
          </a:xfrm>
        </p:grpSpPr>
        <p:pic>
          <p:nvPicPr>
            <p:cNvPr id="11" name="Picture 10">
              <a:extLst>
                <a:ext uri="{FF2B5EF4-FFF2-40B4-BE49-F238E27FC236}">
                  <a16:creationId xmlns:a16="http://schemas.microsoft.com/office/drawing/2014/main" id="{952E8B6A-003E-4213-8DB4-5E70B6781E7D}"/>
                </a:ext>
              </a:extLst>
            </p:cNvPr>
            <p:cNvPicPr>
              <a:picLocks noChangeAspect="1"/>
            </p:cNvPicPr>
            <p:nvPr/>
          </p:nvPicPr>
          <p:blipFill>
            <a:blip r:embed="rId4"/>
            <a:stretch>
              <a:fillRect/>
            </a:stretch>
          </p:blipFill>
          <p:spPr>
            <a:xfrm>
              <a:off x="4990288" y="1782720"/>
              <a:ext cx="520496" cy="520496"/>
            </a:xfrm>
            <a:prstGeom prst="rect">
              <a:avLst/>
            </a:prstGeom>
          </p:spPr>
        </p:pic>
        <p:sp>
          <p:nvSpPr>
            <p:cNvPr id="12" name="TextBox 11">
              <a:extLst>
                <a:ext uri="{FF2B5EF4-FFF2-40B4-BE49-F238E27FC236}">
                  <a16:creationId xmlns:a16="http://schemas.microsoft.com/office/drawing/2014/main" id="{E85487F4-40E9-4739-9FE1-7936AE5A2DA8}"/>
                </a:ext>
              </a:extLst>
            </p:cNvPr>
            <p:cNvSpPr txBox="1"/>
            <p:nvPr/>
          </p:nvSpPr>
          <p:spPr>
            <a:xfrm flipH="1">
              <a:off x="5510784" y="1858302"/>
              <a:ext cx="1279188" cy="369332"/>
            </a:xfrm>
            <a:prstGeom prst="rect">
              <a:avLst/>
            </a:prstGeom>
            <a:noFill/>
          </p:spPr>
          <p:txBody>
            <a:bodyPr wrap="square" rtlCol="0">
              <a:spAutoFit/>
            </a:bodyPr>
            <a:lstStyle/>
            <a:p>
              <a:r>
                <a:rPr lang="en-IN" sz="1800" b="1" dirty="0">
                  <a:solidFill>
                    <a:schemeClr val="tx1">
                      <a:lumMod val="50000"/>
                      <a:lumOff val="50000"/>
                    </a:schemeClr>
                  </a:solidFill>
                </a:rPr>
                <a:t>Insights</a:t>
              </a:r>
            </a:p>
          </p:txBody>
        </p:sp>
      </p:grpSp>
      <p:sp>
        <p:nvSpPr>
          <p:cNvPr id="14" name="Google Shape;257;g21197e7cf6e_0_97">
            <a:extLst>
              <a:ext uri="{FF2B5EF4-FFF2-40B4-BE49-F238E27FC236}">
                <a16:creationId xmlns:a16="http://schemas.microsoft.com/office/drawing/2014/main" id="{72C13FB2-91D7-42CC-9316-95D8F3B6DDDA}"/>
              </a:ext>
            </a:extLst>
          </p:cNvPr>
          <p:cNvSpPr txBox="1">
            <a:spLocks noGrp="1"/>
          </p:cNvSpPr>
          <p:nvPr>
            <p:ph type="title"/>
          </p:nvPr>
        </p:nvSpPr>
        <p:spPr>
          <a:xfrm>
            <a:off x="291102" y="361419"/>
            <a:ext cx="6062073" cy="492443"/>
          </a:xfrm>
          <a:prstGeom prst="rect">
            <a:avLst/>
          </a:prstGeom>
          <a:solidFill>
            <a:srgbClr val="FFFFFF"/>
          </a:solidFill>
          <a:ln>
            <a:noFill/>
          </a:ln>
        </p:spPr>
        <p:txBody>
          <a:bodyPr spcFirstLastPara="1" wrap="square" lIns="0" tIns="0" rIns="0" bIns="0" anchor="t" anchorCtr="0">
            <a:spAutoFit/>
          </a:bodyPr>
          <a:lstStyle/>
          <a:p>
            <a:r>
              <a:rPr lang="en-GB" sz="3200" b="0" dirty="0">
                <a:solidFill>
                  <a:schemeClr val="tx1">
                    <a:lumMod val="75000"/>
                    <a:lumOff val="25000"/>
                  </a:schemeClr>
                </a:solidFill>
                <a:effectLst/>
              </a:rPr>
              <a:t>Top 10 Products by Revenue</a:t>
            </a:r>
            <a:endParaRPr lang="en-GB" sz="3200" b="0" dirty="0">
              <a:solidFill>
                <a:schemeClr val="tx1">
                  <a:lumMod val="75000"/>
                  <a:lumOff val="25000"/>
                </a:schemeClr>
              </a:solidFill>
            </a:endParaRPr>
          </a:p>
        </p:txBody>
      </p:sp>
    </p:spTree>
    <p:extLst>
      <p:ext uri="{BB962C8B-B14F-4D97-AF65-F5344CB8AC3E}">
        <p14:creationId xmlns:p14="http://schemas.microsoft.com/office/powerpoint/2010/main" val="16354802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50" name="Google Shape;250;g21197e7cf6e_0_9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18</a:t>
            </a:fld>
            <a:endParaRPr sz="900" b="0" i="0" u="none" strike="noStrike" cap="none">
              <a:solidFill>
                <a:srgbClr val="FFFFFF"/>
              </a:solidFill>
              <a:latin typeface="Poppins"/>
              <a:ea typeface="Poppins"/>
              <a:cs typeface="Poppins"/>
              <a:sym typeface="Poppins"/>
            </a:endParaRPr>
          </a:p>
        </p:txBody>
      </p:sp>
      <p:sp>
        <p:nvSpPr>
          <p:cNvPr id="253" name="Google Shape;253;g21197e7cf6e_0_9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18</a:t>
            </a:fld>
            <a:endParaRPr sz="900" b="0" i="0" u="none" strike="noStrike" cap="none">
              <a:solidFill>
                <a:srgbClr val="FFFFFF"/>
              </a:solidFill>
              <a:latin typeface="Poppins"/>
              <a:ea typeface="Poppins"/>
              <a:cs typeface="Poppins"/>
              <a:sym typeface="Poppins"/>
            </a:endParaRPr>
          </a:p>
        </p:txBody>
      </p:sp>
      <p:sp>
        <p:nvSpPr>
          <p:cNvPr id="4" name="Rectangle 3">
            <a:extLst>
              <a:ext uri="{FF2B5EF4-FFF2-40B4-BE49-F238E27FC236}">
                <a16:creationId xmlns:a16="http://schemas.microsoft.com/office/drawing/2014/main" id="{852F17B8-A48D-44D7-8FDB-8FC66B3BA812}"/>
              </a:ext>
            </a:extLst>
          </p:cNvPr>
          <p:cNvSpPr/>
          <p:nvPr/>
        </p:nvSpPr>
        <p:spPr>
          <a:xfrm>
            <a:off x="10564238" y="6157609"/>
            <a:ext cx="1488332" cy="5345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pic>
        <p:nvPicPr>
          <p:cNvPr id="3" name="Picture 2">
            <a:extLst>
              <a:ext uri="{FF2B5EF4-FFF2-40B4-BE49-F238E27FC236}">
                <a16:creationId xmlns:a16="http://schemas.microsoft.com/office/drawing/2014/main" id="{D32C3C71-EB36-4C49-B4BF-0C00E1AB4CAB}"/>
              </a:ext>
            </a:extLst>
          </p:cNvPr>
          <p:cNvPicPr>
            <a:picLocks noChangeAspect="1"/>
          </p:cNvPicPr>
          <p:nvPr/>
        </p:nvPicPr>
        <p:blipFill>
          <a:blip r:embed="rId3"/>
          <a:srcRect/>
          <a:stretch/>
        </p:blipFill>
        <p:spPr>
          <a:xfrm>
            <a:off x="1809378" y="1231056"/>
            <a:ext cx="8573243" cy="3685587"/>
          </a:xfrm>
          <a:prstGeom prst="rect">
            <a:avLst/>
          </a:prstGeom>
        </p:spPr>
      </p:pic>
      <p:sp>
        <p:nvSpPr>
          <p:cNvPr id="10" name="Google Shape;249;g21197e7cf6e_0_97">
            <a:extLst>
              <a:ext uri="{FF2B5EF4-FFF2-40B4-BE49-F238E27FC236}">
                <a16:creationId xmlns:a16="http://schemas.microsoft.com/office/drawing/2014/main" id="{57BB1715-3ADB-4068-9B75-EBCA1DB2EA7B}"/>
              </a:ext>
            </a:extLst>
          </p:cNvPr>
          <p:cNvSpPr/>
          <p:nvPr/>
        </p:nvSpPr>
        <p:spPr>
          <a:xfrm>
            <a:off x="1809378" y="5260845"/>
            <a:ext cx="8851159" cy="1292752"/>
          </a:xfrm>
          <a:prstGeom prst="rect">
            <a:avLst/>
          </a:prstGeom>
          <a:solidFill>
            <a:schemeClr val="lt1"/>
          </a:solidFill>
          <a:ln>
            <a:noFill/>
          </a:ln>
        </p:spPr>
        <p:txBody>
          <a:bodyPr spcFirstLastPara="1" wrap="square" lIns="91425" tIns="45700" rIns="91425" bIns="45700" anchor="ctr" anchorCtr="0">
            <a:noAutofit/>
          </a:bodyPr>
          <a:lstStyle/>
          <a:p>
            <a:pPr marL="342900" marR="0" lvl="0" indent="-34290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Top: Products 18 &amp; 28 lead at ~$8.1–8.4K.</a:t>
            </a:r>
          </a:p>
          <a:p>
            <a:pPr marL="342900" marR="0" lvl="0" indent="-34290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Next tier: Products 5, 11, 12 &amp; 26 at ~$7.5–7.8K.</a:t>
            </a:r>
          </a:p>
          <a:p>
            <a:pPr marL="342900" marR="0" lvl="0" indent="-34290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Entry‑level: Products 1, 4, 16 &amp; 21 around $7.3K.</a:t>
            </a:r>
          </a:p>
          <a:p>
            <a:pPr marL="342900" marR="0" lvl="0" indent="-34290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Takeaway: Top 10 all exceed $7.3K—consistent high margins.</a:t>
            </a:r>
          </a:p>
        </p:txBody>
      </p:sp>
      <p:grpSp>
        <p:nvGrpSpPr>
          <p:cNvPr id="11" name="Group 10">
            <a:extLst>
              <a:ext uri="{FF2B5EF4-FFF2-40B4-BE49-F238E27FC236}">
                <a16:creationId xmlns:a16="http://schemas.microsoft.com/office/drawing/2014/main" id="{B20E552C-11EE-4342-A082-27C9FCCA2AAB}"/>
              </a:ext>
            </a:extLst>
          </p:cNvPr>
          <p:cNvGrpSpPr/>
          <p:nvPr/>
        </p:nvGrpSpPr>
        <p:grpSpPr>
          <a:xfrm>
            <a:off x="1281888" y="4805223"/>
            <a:ext cx="1766112" cy="520496"/>
            <a:chOff x="4990288" y="1782720"/>
            <a:chExt cx="1799684" cy="520496"/>
          </a:xfrm>
        </p:grpSpPr>
        <p:pic>
          <p:nvPicPr>
            <p:cNvPr id="12" name="Picture 11">
              <a:extLst>
                <a:ext uri="{FF2B5EF4-FFF2-40B4-BE49-F238E27FC236}">
                  <a16:creationId xmlns:a16="http://schemas.microsoft.com/office/drawing/2014/main" id="{B0BD83AB-F894-4738-A6D1-2BC07DD393BF}"/>
                </a:ext>
              </a:extLst>
            </p:cNvPr>
            <p:cNvPicPr>
              <a:picLocks noChangeAspect="1"/>
            </p:cNvPicPr>
            <p:nvPr/>
          </p:nvPicPr>
          <p:blipFill>
            <a:blip r:embed="rId4"/>
            <a:stretch>
              <a:fillRect/>
            </a:stretch>
          </p:blipFill>
          <p:spPr>
            <a:xfrm>
              <a:off x="4990288" y="1782720"/>
              <a:ext cx="520496" cy="520496"/>
            </a:xfrm>
            <a:prstGeom prst="rect">
              <a:avLst/>
            </a:prstGeom>
          </p:spPr>
        </p:pic>
        <p:sp>
          <p:nvSpPr>
            <p:cNvPr id="13" name="TextBox 12">
              <a:extLst>
                <a:ext uri="{FF2B5EF4-FFF2-40B4-BE49-F238E27FC236}">
                  <a16:creationId xmlns:a16="http://schemas.microsoft.com/office/drawing/2014/main" id="{E4E577FF-B6E4-4310-85D7-17A077CCBC83}"/>
                </a:ext>
              </a:extLst>
            </p:cNvPr>
            <p:cNvSpPr txBox="1"/>
            <p:nvPr/>
          </p:nvSpPr>
          <p:spPr>
            <a:xfrm flipH="1">
              <a:off x="5510784" y="1858302"/>
              <a:ext cx="1279188" cy="369332"/>
            </a:xfrm>
            <a:prstGeom prst="rect">
              <a:avLst/>
            </a:prstGeom>
            <a:noFill/>
          </p:spPr>
          <p:txBody>
            <a:bodyPr wrap="square" rtlCol="0">
              <a:spAutoFit/>
            </a:bodyPr>
            <a:lstStyle/>
            <a:p>
              <a:r>
                <a:rPr lang="en-IN" sz="1800" b="1" dirty="0">
                  <a:solidFill>
                    <a:schemeClr val="tx1">
                      <a:lumMod val="50000"/>
                      <a:lumOff val="50000"/>
                    </a:schemeClr>
                  </a:solidFill>
                </a:rPr>
                <a:t>Insights</a:t>
              </a:r>
            </a:p>
          </p:txBody>
        </p:sp>
      </p:grpSp>
      <p:sp>
        <p:nvSpPr>
          <p:cNvPr id="14" name="Google Shape;257;g21197e7cf6e_0_97">
            <a:extLst>
              <a:ext uri="{FF2B5EF4-FFF2-40B4-BE49-F238E27FC236}">
                <a16:creationId xmlns:a16="http://schemas.microsoft.com/office/drawing/2014/main" id="{533FE142-A9BF-4047-853C-12E359056733}"/>
              </a:ext>
            </a:extLst>
          </p:cNvPr>
          <p:cNvSpPr txBox="1">
            <a:spLocks/>
          </p:cNvSpPr>
          <p:nvPr/>
        </p:nvSpPr>
        <p:spPr>
          <a:xfrm>
            <a:off x="291102" y="361419"/>
            <a:ext cx="8573243" cy="492443"/>
          </a:xfrm>
          <a:prstGeom prst="rect">
            <a:avLst/>
          </a:prstGeom>
          <a:solidFill>
            <a:srgbClr val="FFFFFF"/>
          </a:solid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800"/>
              <a:buFont typeface="Arial"/>
              <a:buNone/>
              <a:defRPr sz="28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GB" sz="3200" b="0" dirty="0">
                <a:solidFill>
                  <a:schemeClr val="tx1">
                    <a:lumMod val="75000"/>
                    <a:lumOff val="25000"/>
                  </a:schemeClr>
                </a:solidFill>
              </a:rPr>
              <a:t>Top 10 Products by Average Profit Margin</a:t>
            </a:r>
          </a:p>
        </p:txBody>
      </p:sp>
    </p:spTree>
    <p:extLst>
      <p:ext uri="{BB962C8B-B14F-4D97-AF65-F5344CB8AC3E}">
        <p14:creationId xmlns:p14="http://schemas.microsoft.com/office/powerpoint/2010/main" val="23420082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g21197e7cf6e_0_97"/>
          <p:cNvSpPr/>
          <p:nvPr/>
        </p:nvSpPr>
        <p:spPr>
          <a:xfrm>
            <a:off x="4990288" y="2130357"/>
            <a:ext cx="6653719" cy="2937754"/>
          </a:xfrm>
          <a:prstGeom prst="rect">
            <a:avLst/>
          </a:prstGeom>
          <a:solidFill>
            <a:schemeClr val="lt1"/>
          </a:solidFill>
          <a:ln>
            <a:noFill/>
          </a:ln>
        </p:spPr>
        <p:txBody>
          <a:bodyPr spcFirstLastPara="1" wrap="square" lIns="91425" tIns="45700" rIns="91425" bIns="45700" anchor="ctr" anchorCtr="0">
            <a:noAutofit/>
          </a:bodyPr>
          <a:lstStyle/>
          <a:p>
            <a:pPr marL="342900" marR="0" lvl="0" indent="-34290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Wholesale dominates: Generates the majority of total sales at 54.1%.</a:t>
            </a:r>
          </a:p>
          <a:p>
            <a:pPr marR="0" lvl="0" rtl="0">
              <a:lnSpc>
                <a:spcPct val="100000"/>
              </a:lnSpc>
              <a:spcBef>
                <a:spcPts val="0"/>
              </a:spcBef>
              <a:spcAft>
                <a:spcPts val="0"/>
              </a:spcAft>
              <a:buClr>
                <a:srgbClr val="000000"/>
              </a:buClr>
              <a:buSzPts val="1800"/>
            </a:pPr>
            <a:endParaRPr lang="en-GB" sz="1600" dirty="0">
              <a:latin typeface="Poppins" panose="020B0604020202020204" charset="0"/>
              <a:cs typeface="Poppins" panose="020B0604020202020204" charset="0"/>
            </a:endParaRPr>
          </a:p>
          <a:p>
            <a:pPr marL="342900" marR="0" lvl="0" indent="-34290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Distributor is significant: Contributes a substantial 31.3% to total sales.</a:t>
            </a:r>
          </a:p>
          <a:p>
            <a:pPr marR="0" lvl="0" rtl="0">
              <a:lnSpc>
                <a:spcPct val="100000"/>
              </a:lnSpc>
              <a:spcBef>
                <a:spcPts val="0"/>
              </a:spcBef>
              <a:spcAft>
                <a:spcPts val="0"/>
              </a:spcAft>
              <a:buClr>
                <a:srgbClr val="000000"/>
              </a:buClr>
              <a:buSzPts val="1800"/>
            </a:pPr>
            <a:endParaRPr lang="en-GB" sz="1600" dirty="0">
              <a:latin typeface="Poppins" panose="020B0604020202020204" charset="0"/>
              <a:cs typeface="Poppins" panose="020B0604020202020204" charset="0"/>
            </a:endParaRPr>
          </a:p>
          <a:p>
            <a:pPr marL="342900" marR="0" lvl="0" indent="-34290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Export is a smaller portion: Accounts for 14.6% of the total sales.</a:t>
            </a:r>
            <a:endParaRPr lang="en-GB" sz="1600" b="0" i="0" u="none" strike="noStrike" cap="none" dirty="0">
              <a:solidFill>
                <a:schemeClr val="lt1"/>
              </a:solidFill>
              <a:latin typeface="Poppins" panose="020B0604020202020204" charset="0"/>
              <a:ea typeface="Poppins"/>
              <a:cs typeface="Poppins" panose="020B0604020202020204" charset="0"/>
              <a:sym typeface="Poppins"/>
            </a:endParaRPr>
          </a:p>
        </p:txBody>
      </p:sp>
      <p:sp>
        <p:nvSpPr>
          <p:cNvPr id="250" name="Google Shape;250;g21197e7cf6e_0_9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19</a:t>
            </a:fld>
            <a:endParaRPr sz="900" b="0" i="0" u="none" strike="noStrike" cap="none">
              <a:solidFill>
                <a:srgbClr val="FFFFFF"/>
              </a:solidFill>
              <a:latin typeface="Poppins"/>
              <a:ea typeface="Poppins"/>
              <a:cs typeface="Poppins"/>
              <a:sym typeface="Poppins"/>
            </a:endParaRPr>
          </a:p>
        </p:txBody>
      </p:sp>
      <p:sp>
        <p:nvSpPr>
          <p:cNvPr id="253" name="Google Shape;253;g21197e7cf6e_0_9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19</a:t>
            </a:fld>
            <a:endParaRPr sz="900" b="0" i="0" u="none" strike="noStrike" cap="none">
              <a:solidFill>
                <a:srgbClr val="FFFFFF"/>
              </a:solidFill>
              <a:latin typeface="Poppins"/>
              <a:ea typeface="Poppins"/>
              <a:cs typeface="Poppins"/>
              <a:sym typeface="Poppins"/>
            </a:endParaRPr>
          </a:p>
        </p:txBody>
      </p:sp>
      <p:sp>
        <p:nvSpPr>
          <p:cNvPr id="4" name="Rectangle 3">
            <a:extLst>
              <a:ext uri="{FF2B5EF4-FFF2-40B4-BE49-F238E27FC236}">
                <a16:creationId xmlns:a16="http://schemas.microsoft.com/office/drawing/2014/main" id="{852F17B8-A48D-44D7-8FDB-8FC66B3BA812}"/>
              </a:ext>
            </a:extLst>
          </p:cNvPr>
          <p:cNvSpPr/>
          <p:nvPr/>
        </p:nvSpPr>
        <p:spPr>
          <a:xfrm>
            <a:off x="10564238" y="6157609"/>
            <a:ext cx="1488332" cy="5345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pic>
        <p:nvPicPr>
          <p:cNvPr id="5" name="Picture 4">
            <a:extLst>
              <a:ext uri="{FF2B5EF4-FFF2-40B4-BE49-F238E27FC236}">
                <a16:creationId xmlns:a16="http://schemas.microsoft.com/office/drawing/2014/main" id="{EC3277D3-4E46-4752-87EE-C557D939AAE3}"/>
              </a:ext>
            </a:extLst>
          </p:cNvPr>
          <p:cNvPicPr>
            <a:picLocks noChangeAspect="1"/>
          </p:cNvPicPr>
          <p:nvPr/>
        </p:nvPicPr>
        <p:blipFill>
          <a:blip r:embed="rId3"/>
          <a:stretch>
            <a:fillRect/>
          </a:stretch>
        </p:blipFill>
        <p:spPr>
          <a:xfrm>
            <a:off x="1100202" y="1782720"/>
            <a:ext cx="3607984" cy="3495323"/>
          </a:xfrm>
          <a:prstGeom prst="rect">
            <a:avLst/>
          </a:prstGeom>
        </p:spPr>
      </p:pic>
      <p:sp>
        <p:nvSpPr>
          <p:cNvPr id="6" name="Rectangle 5">
            <a:extLst>
              <a:ext uri="{FF2B5EF4-FFF2-40B4-BE49-F238E27FC236}">
                <a16:creationId xmlns:a16="http://schemas.microsoft.com/office/drawing/2014/main" id="{60D155AF-041D-43B8-9DCA-E39F052B3129}"/>
              </a:ext>
            </a:extLst>
          </p:cNvPr>
          <p:cNvSpPr/>
          <p:nvPr/>
        </p:nvSpPr>
        <p:spPr>
          <a:xfrm>
            <a:off x="4941651" y="6089515"/>
            <a:ext cx="2558375" cy="6026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 name="Group 7">
            <a:extLst>
              <a:ext uri="{FF2B5EF4-FFF2-40B4-BE49-F238E27FC236}">
                <a16:creationId xmlns:a16="http://schemas.microsoft.com/office/drawing/2014/main" id="{75A32C24-E9EC-4693-9074-693E478F1E3A}"/>
              </a:ext>
            </a:extLst>
          </p:cNvPr>
          <p:cNvGrpSpPr/>
          <p:nvPr/>
        </p:nvGrpSpPr>
        <p:grpSpPr>
          <a:xfrm>
            <a:off x="4990288" y="1782720"/>
            <a:ext cx="1799684" cy="520496"/>
            <a:chOff x="4990288" y="1782720"/>
            <a:chExt cx="1799684" cy="520496"/>
          </a:xfrm>
        </p:grpSpPr>
        <p:pic>
          <p:nvPicPr>
            <p:cNvPr id="11" name="Picture 10">
              <a:extLst>
                <a:ext uri="{FF2B5EF4-FFF2-40B4-BE49-F238E27FC236}">
                  <a16:creationId xmlns:a16="http://schemas.microsoft.com/office/drawing/2014/main" id="{9ABDAD06-6C59-43E4-AAB3-6AC01203165E}"/>
                </a:ext>
              </a:extLst>
            </p:cNvPr>
            <p:cNvPicPr>
              <a:picLocks noChangeAspect="1"/>
            </p:cNvPicPr>
            <p:nvPr/>
          </p:nvPicPr>
          <p:blipFill>
            <a:blip r:embed="rId4"/>
            <a:stretch>
              <a:fillRect/>
            </a:stretch>
          </p:blipFill>
          <p:spPr>
            <a:xfrm>
              <a:off x="4990288" y="1782720"/>
              <a:ext cx="520496" cy="520496"/>
            </a:xfrm>
            <a:prstGeom prst="rect">
              <a:avLst/>
            </a:prstGeom>
          </p:spPr>
        </p:pic>
        <p:sp>
          <p:nvSpPr>
            <p:cNvPr id="7" name="TextBox 6">
              <a:extLst>
                <a:ext uri="{FF2B5EF4-FFF2-40B4-BE49-F238E27FC236}">
                  <a16:creationId xmlns:a16="http://schemas.microsoft.com/office/drawing/2014/main" id="{B1B59B4E-EA7A-4C3D-9847-3CC57FA9A9E1}"/>
                </a:ext>
              </a:extLst>
            </p:cNvPr>
            <p:cNvSpPr txBox="1"/>
            <p:nvPr/>
          </p:nvSpPr>
          <p:spPr>
            <a:xfrm flipH="1">
              <a:off x="5510784" y="1858302"/>
              <a:ext cx="1279188" cy="369332"/>
            </a:xfrm>
            <a:prstGeom prst="rect">
              <a:avLst/>
            </a:prstGeom>
            <a:noFill/>
          </p:spPr>
          <p:txBody>
            <a:bodyPr wrap="square" rtlCol="0">
              <a:spAutoFit/>
            </a:bodyPr>
            <a:lstStyle/>
            <a:p>
              <a:r>
                <a:rPr lang="en-IN" sz="1800" b="1" dirty="0">
                  <a:solidFill>
                    <a:schemeClr val="tx1">
                      <a:lumMod val="50000"/>
                      <a:lumOff val="50000"/>
                    </a:schemeClr>
                  </a:solidFill>
                </a:rPr>
                <a:t>Insights</a:t>
              </a:r>
            </a:p>
          </p:txBody>
        </p:sp>
      </p:grpSp>
      <p:sp>
        <p:nvSpPr>
          <p:cNvPr id="12" name="Google Shape;257;g21197e7cf6e_0_97">
            <a:extLst>
              <a:ext uri="{FF2B5EF4-FFF2-40B4-BE49-F238E27FC236}">
                <a16:creationId xmlns:a16="http://schemas.microsoft.com/office/drawing/2014/main" id="{D5F37530-F693-4DEA-9195-52EBC3A2DFE9}"/>
              </a:ext>
            </a:extLst>
          </p:cNvPr>
          <p:cNvSpPr txBox="1">
            <a:spLocks/>
          </p:cNvSpPr>
          <p:nvPr/>
        </p:nvSpPr>
        <p:spPr>
          <a:xfrm>
            <a:off x="291102" y="361419"/>
            <a:ext cx="6062073" cy="492443"/>
          </a:xfrm>
          <a:prstGeom prst="rect">
            <a:avLst/>
          </a:prstGeom>
          <a:solidFill>
            <a:srgbClr val="FFFFFF"/>
          </a:solid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800"/>
              <a:buFont typeface="Arial"/>
              <a:buNone/>
              <a:defRPr sz="28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GB" sz="3200" b="0" dirty="0">
                <a:solidFill>
                  <a:schemeClr val="tx1">
                    <a:lumMod val="75000"/>
                    <a:lumOff val="25000"/>
                  </a:schemeClr>
                </a:solidFill>
              </a:rPr>
              <a:t>Sales by Channel</a:t>
            </a:r>
          </a:p>
        </p:txBody>
      </p:sp>
    </p:spTree>
    <p:extLst>
      <p:ext uri="{BB962C8B-B14F-4D97-AF65-F5344CB8AC3E}">
        <p14:creationId xmlns:p14="http://schemas.microsoft.com/office/powerpoint/2010/main" val="16377916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2"/>
          <p:cNvSpPr/>
          <p:nvPr/>
        </p:nvSpPr>
        <p:spPr>
          <a:xfrm>
            <a:off x="0" y="-15671"/>
            <a:ext cx="12192000" cy="68580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Poppins"/>
              <a:ea typeface="Poppins"/>
              <a:cs typeface="Poppins"/>
              <a:sym typeface="Poppins"/>
            </a:endParaRPr>
          </a:p>
        </p:txBody>
      </p:sp>
      <p:sp>
        <p:nvSpPr>
          <p:cNvPr id="147" name="Google Shape;147;p2"/>
          <p:cNvSpPr txBox="1">
            <a:spLocks noGrp="1"/>
          </p:cNvSpPr>
          <p:nvPr>
            <p:ph type="title"/>
          </p:nvPr>
        </p:nvSpPr>
        <p:spPr>
          <a:xfrm>
            <a:off x="463044" y="421813"/>
            <a:ext cx="4188278" cy="492443"/>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Clr>
                <a:schemeClr val="dk1"/>
              </a:buClr>
              <a:buSzPts val="1800"/>
              <a:buNone/>
            </a:pPr>
            <a:r>
              <a:rPr lang="en-US" sz="3200" dirty="0">
                <a:solidFill>
                  <a:schemeClr val="lt1"/>
                </a:solidFill>
              </a:rPr>
              <a:t>Agenda</a:t>
            </a:r>
            <a:endParaRPr sz="3200" dirty="0">
              <a:solidFill>
                <a:schemeClr val="lt1"/>
              </a:solidFill>
            </a:endParaRPr>
          </a:p>
        </p:txBody>
      </p:sp>
      <p:sp>
        <p:nvSpPr>
          <p:cNvPr id="148" name="Google Shape;148;p2"/>
          <p:cNvSpPr txBox="1"/>
          <p:nvPr/>
        </p:nvSpPr>
        <p:spPr>
          <a:xfrm>
            <a:off x="587693" y="1351740"/>
            <a:ext cx="7164600" cy="3693319"/>
          </a:xfrm>
          <a:prstGeom prst="rect">
            <a:avLst/>
          </a:prstGeom>
          <a:noFill/>
          <a:ln>
            <a:noFill/>
          </a:ln>
        </p:spPr>
        <p:txBody>
          <a:bodyPr spcFirstLastPara="1" wrap="square" lIns="0" tIns="0" rIns="0" bIns="0" anchor="t" anchorCtr="0">
            <a:spAutoFit/>
          </a:bodyPr>
          <a:lstStyle/>
          <a:p>
            <a:pPr marL="342900" marR="0" lvl="0" indent="-342900" algn="l" rtl="0">
              <a:lnSpc>
                <a:spcPct val="100000"/>
              </a:lnSpc>
              <a:spcBef>
                <a:spcPts val="1200"/>
              </a:spcBef>
              <a:spcAft>
                <a:spcPts val="0"/>
              </a:spcAft>
              <a:buClr>
                <a:srgbClr val="FFFFFF"/>
              </a:buClr>
              <a:buSzPts val="1800"/>
              <a:buFont typeface="Arial" panose="020B0604020202020204" pitchFamily="34" charset="0"/>
              <a:buChar char="•"/>
            </a:pPr>
            <a:r>
              <a:rPr lang="en-IN" sz="2000" dirty="0">
                <a:solidFill>
                  <a:schemeClr val="bg1"/>
                </a:solidFill>
                <a:effectLst/>
                <a:latin typeface="Poppins" panose="020B0604020202020204" charset="0"/>
                <a:cs typeface="Poppins" panose="020B0604020202020204" charset="0"/>
              </a:rPr>
              <a:t>Problem Statement</a:t>
            </a:r>
            <a:endParaRPr sz="2000" dirty="0">
              <a:solidFill>
                <a:schemeClr val="bg1"/>
              </a:solidFill>
              <a:latin typeface="Poppins" panose="020B0604020202020204" charset="0"/>
              <a:ea typeface="Poppins"/>
              <a:cs typeface="Poppins" panose="020B0604020202020204" charset="0"/>
              <a:sym typeface="Poppins"/>
            </a:endParaRPr>
          </a:p>
          <a:p>
            <a:pPr marL="342900" marR="0" lvl="0" indent="-342900" algn="l" rtl="0">
              <a:lnSpc>
                <a:spcPct val="100000"/>
              </a:lnSpc>
              <a:spcBef>
                <a:spcPts val="1200"/>
              </a:spcBef>
              <a:spcAft>
                <a:spcPts val="0"/>
              </a:spcAft>
              <a:buClr>
                <a:schemeClr val="lt1"/>
              </a:buClr>
              <a:buSzPts val="1800"/>
              <a:buFont typeface="Arial" panose="020B0604020202020204" pitchFamily="34" charset="0"/>
              <a:buChar char="•"/>
            </a:pPr>
            <a:r>
              <a:rPr lang="en-US" sz="2000" i="0" u="none" strike="noStrike" cap="none" dirty="0">
                <a:solidFill>
                  <a:schemeClr val="bg1"/>
                </a:solidFill>
                <a:latin typeface="Poppins" panose="020B0604020202020204" charset="0"/>
                <a:ea typeface="Poppins"/>
                <a:cs typeface="Poppins" panose="020B0604020202020204" charset="0"/>
                <a:sym typeface="Poppins"/>
              </a:rPr>
              <a:t>Approach</a:t>
            </a:r>
            <a:endParaRPr sz="2000" i="0" u="none" strike="noStrike" cap="none" dirty="0">
              <a:solidFill>
                <a:schemeClr val="bg1"/>
              </a:solidFill>
              <a:latin typeface="Poppins" panose="020B0604020202020204" charset="0"/>
              <a:ea typeface="Poppins"/>
              <a:cs typeface="Poppins" panose="020B0604020202020204" charset="0"/>
              <a:sym typeface="Poppins"/>
            </a:endParaRPr>
          </a:p>
          <a:p>
            <a:pPr marL="342900" marR="0" lvl="0" indent="-342900" algn="l" rtl="0">
              <a:lnSpc>
                <a:spcPct val="100000"/>
              </a:lnSpc>
              <a:spcBef>
                <a:spcPts val="1200"/>
              </a:spcBef>
              <a:spcAft>
                <a:spcPts val="0"/>
              </a:spcAft>
              <a:buClr>
                <a:schemeClr val="lt1"/>
              </a:buClr>
              <a:buSzPct val="95000"/>
              <a:buFont typeface="Arial" panose="020B0604020202020204" pitchFamily="34" charset="0"/>
              <a:buChar char="•"/>
            </a:pPr>
            <a:r>
              <a:rPr lang="en-US" sz="2000" i="0" u="none" strike="noStrike" cap="none" dirty="0">
                <a:solidFill>
                  <a:schemeClr val="bg1"/>
                </a:solidFill>
                <a:latin typeface="Poppins"/>
                <a:ea typeface="Poppins"/>
                <a:cs typeface="Poppins"/>
                <a:sym typeface="Poppins"/>
              </a:rPr>
              <a:t>Data Overview</a:t>
            </a:r>
            <a:endParaRPr sz="2000" i="0" u="none" strike="noStrike" cap="none" dirty="0">
              <a:solidFill>
                <a:schemeClr val="bg1"/>
              </a:solidFill>
              <a:latin typeface="Poppins"/>
              <a:ea typeface="Poppins"/>
              <a:cs typeface="Poppins"/>
              <a:sym typeface="Poppins"/>
            </a:endParaRPr>
          </a:p>
          <a:p>
            <a:pPr marL="342900" marR="0" lvl="0" indent="-342900" algn="l" rtl="0">
              <a:lnSpc>
                <a:spcPct val="100000"/>
              </a:lnSpc>
              <a:spcBef>
                <a:spcPts val="1200"/>
              </a:spcBef>
              <a:spcAft>
                <a:spcPts val="0"/>
              </a:spcAft>
              <a:buClr>
                <a:srgbClr val="FFFFFF"/>
              </a:buClr>
              <a:buSzPts val="1800"/>
              <a:buFont typeface="Arial" panose="020B0604020202020204" pitchFamily="34" charset="0"/>
              <a:buChar char="•"/>
            </a:pPr>
            <a:r>
              <a:rPr lang="en-US" sz="2000" dirty="0">
                <a:solidFill>
                  <a:schemeClr val="bg1"/>
                </a:solidFill>
                <a:latin typeface="Poppins"/>
                <a:ea typeface="Poppins"/>
                <a:cs typeface="Poppins"/>
                <a:sym typeface="Poppins"/>
              </a:rPr>
              <a:t>Project Workflow</a:t>
            </a:r>
            <a:endParaRPr sz="2000" dirty="0">
              <a:solidFill>
                <a:schemeClr val="bg1"/>
              </a:solidFill>
              <a:latin typeface="Poppins"/>
              <a:ea typeface="Poppins"/>
              <a:cs typeface="Poppins"/>
              <a:sym typeface="Poppins"/>
            </a:endParaRPr>
          </a:p>
          <a:p>
            <a:pPr marL="342900" marR="0" lvl="0" indent="-342900" algn="l" rtl="0">
              <a:lnSpc>
                <a:spcPct val="100000"/>
              </a:lnSpc>
              <a:spcBef>
                <a:spcPts val="1200"/>
              </a:spcBef>
              <a:spcAft>
                <a:spcPts val="0"/>
              </a:spcAft>
              <a:buClr>
                <a:schemeClr val="lt1"/>
              </a:buClr>
              <a:buSzPts val="1800"/>
              <a:buFont typeface="Arial" panose="020B0604020202020204" pitchFamily="34" charset="0"/>
              <a:buChar char="•"/>
            </a:pPr>
            <a:r>
              <a:rPr lang="en-US" sz="2000" i="0" u="none" strike="noStrike" cap="none" dirty="0">
                <a:solidFill>
                  <a:schemeClr val="bg1"/>
                </a:solidFill>
                <a:latin typeface="Poppins"/>
                <a:ea typeface="Poppins"/>
                <a:cs typeface="Poppins"/>
                <a:sym typeface="Poppins"/>
              </a:rPr>
              <a:t>Exploratory Data Analysis</a:t>
            </a:r>
            <a:endParaRPr sz="2000" i="0" u="none" strike="noStrike" cap="none" dirty="0">
              <a:solidFill>
                <a:schemeClr val="bg1"/>
              </a:solidFill>
              <a:latin typeface="Poppins"/>
              <a:ea typeface="Poppins"/>
              <a:cs typeface="Poppins"/>
              <a:sym typeface="Poppins"/>
            </a:endParaRPr>
          </a:p>
          <a:p>
            <a:pPr marL="342900" marR="0" lvl="0" indent="-342900" algn="l" rtl="0">
              <a:lnSpc>
                <a:spcPct val="100000"/>
              </a:lnSpc>
              <a:spcBef>
                <a:spcPts val="1200"/>
              </a:spcBef>
              <a:spcAft>
                <a:spcPts val="0"/>
              </a:spcAft>
              <a:buClr>
                <a:schemeClr val="lt1"/>
              </a:buClr>
              <a:buSzPts val="1800"/>
              <a:buFont typeface="Arial" panose="020B0604020202020204" pitchFamily="34" charset="0"/>
              <a:buChar char="•"/>
            </a:pPr>
            <a:r>
              <a:rPr lang="en-US" sz="2000" dirty="0">
                <a:solidFill>
                  <a:schemeClr val="bg1"/>
                </a:solidFill>
                <a:latin typeface="Poppins"/>
                <a:ea typeface="Poppins"/>
                <a:cs typeface="Poppins"/>
                <a:sym typeface="Poppins"/>
              </a:rPr>
              <a:t>Key Insights </a:t>
            </a:r>
            <a:endParaRPr sz="2000" dirty="0">
              <a:solidFill>
                <a:schemeClr val="bg1"/>
              </a:solidFill>
              <a:latin typeface="Poppins"/>
              <a:ea typeface="Poppins"/>
              <a:cs typeface="Poppins"/>
              <a:sym typeface="Poppins"/>
            </a:endParaRPr>
          </a:p>
          <a:p>
            <a:pPr marL="342900" marR="0" lvl="0" indent="-342900" algn="l" rtl="0">
              <a:lnSpc>
                <a:spcPct val="100000"/>
              </a:lnSpc>
              <a:spcBef>
                <a:spcPts val="1200"/>
              </a:spcBef>
              <a:spcAft>
                <a:spcPts val="0"/>
              </a:spcAft>
              <a:buClr>
                <a:schemeClr val="lt1"/>
              </a:buClr>
              <a:buSzPts val="1800"/>
              <a:buFont typeface="Arial" panose="020B0604020202020204" pitchFamily="34" charset="0"/>
              <a:buChar char="•"/>
            </a:pPr>
            <a:r>
              <a:rPr lang="en-US" sz="2000" dirty="0">
                <a:solidFill>
                  <a:schemeClr val="bg1"/>
                </a:solidFill>
                <a:latin typeface="Poppins"/>
                <a:ea typeface="Poppins"/>
                <a:cs typeface="Poppins"/>
                <a:sym typeface="Poppins"/>
              </a:rPr>
              <a:t>Recommendation</a:t>
            </a:r>
            <a:endParaRPr sz="2000" dirty="0">
              <a:solidFill>
                <a:schemeClr val="bg1"/>
              </a:solidFill>
              <a:latin typeface="Poppins"/>
              <a:ea typeface="Poppins"/>
              <a:cs typeface="Poppins"/>
              <a:sym typeface="Poppins"/>
            </a:endParaRPr>
          </a:p>
          <a:p>
            <a:pPr marL="342900" marR="0" lvl="0" indent="-342900" algn="l" rtl="0">
              <a:lnSpc>
                <a:spcPct val="100000"/>
              </a:lnSpc>
              <a:spcBef>
                <a:spcPts val="1200"/>
              </a:spcBef>
              <a:spcAft>
                <a:spcPts val="0"/>
              </a:spcAft>
              <a:buClr>
                <a:schemeClr val="lt1"/>
              </a:buClr>
              <a:buSzPts val="1800"/>
              <a:buFont typeface="Arial" panose="020B0604020202020204" pitchFamily="34" charset="0"/>
              <a:buChar char="•"/>
            </a:pPr>
            <a:r>
              <a:rPr lang="en-US" sz="2000" i="0" u="none" strike="noStrike" cap="none" dirty="0">
                <a:solidFill>
                  <a:schemeClr val="bg1"/>
                </a:solidFill>
                <a:latin typeface="Poppins"/>
                <a:ea typeface="Poppins"/>
                <a:cs typeface="Poppins"/>
                <a:sym typeface="Poppins"/>
              </a:rPr>
              <a:t>Dashboard Preview</a:t>
            </a:r>
            <a:endParaRPr sz="2000" i="0" u="none" strike="noStrike" cap="none" dirty="0">
              <a:solidFill>
                <a:srgbClr val="FFFFFF"/>
              </a:solidFill>
              <a:latin typeface="Poppins"/>
              <a:ea typeface="Poppins"/>
              <a:cs typeface="Poppins"/>
              <a:sym typeface="Poppins"/>
            </a:endParaRPr>
          </a:p>
        </p:txBody>
      </p:sp>
      <p:pic>
        <p:nvPicPr>
          <p:cNvPr id="149" name="Google Shape;149;p2"/>
          <p:cNvPicPr preferRelativeResize="0"/>
          <p:nvPr/>
        </p:nvPicPr>
        <p:blipFill rotWithShape="1">
          <a:blip r:embed="rId3">
            <a:alphaModFix/>
          </a:blip>
          <a:srcRect/>
          <a:stretch/>
        </p:blipFill>
        <p:spPr>
          <a:xfrm>
            <a:off x="8174194" y="2337236"/>
            <a:ext cx="3672184" cy="3672184"/>
          </a:xfrm>
          <a:prstGeom prst="rect">
            <a:avLst/>
          </a:prstGeom>
          <a:noFill/>
          <a:ln>
            <a:noFill/>
          </a:ln>
        </p:spPr>
      </p:pic>
      <p:sp>
        <p:nvSpPr>
          <p:cNvPr id="150" name="Google Shape;150;p2"/>
          <p:cNvSpPr/>
          <p:nvPr/>
        </p:nvSpPr>
        <p:spPr>
          <a:xfrm rot="10800000" flipH="1">
            <a:off x="338396" y="6282907"/>
            <a:ext cx="249297" cy="249297"/>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Poppins"/>
              <a:ea typeface="Poppins"/>
              <a:cs typeface="Poppins"/>
              <a:sym typeface="Poppins"/>
            </a:endParaRPr>
          </a:p>
        </p:txBody>
      </p:sp>
      <p:sp>
        <p:nvSpPr>
          <p:cNvPr id="151" name="Google Shape;151;p2"/>
          <p:cNvSpPr txBox="1">
            <a:spLocks noGrp="1"/>
          </p:cNvSpPr>
          <p:nvPr>
            <p:ph type="sldNum" idx="12"/>
          </p:nvPr>
        </p:nvSpPr>
        <p:spPr>
          <a:xfrm>
            <a:off x="382894" y="6338271"/>
            <a:ext cx="160300" cy="138499"/>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2</a:t>
            </a:fld>
            <a:endParaRPr sz="900" b="0" i="0" u="none" strike="noStrike" cap="none" dirty="0">
              <a:solidFill>
                <a:srgbClr val="FFFFFF"/>
              </a:solidFill>
              <a:latin typeface="Poppins"/>
              <a:ea typeface="Poppins"/>
              <a:cs typeface="Poppins"/>
              <a:sym typeface="Poppins"/>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g21197e7cf6e_0_97"/>
          <p:cNvSpPr/>
          <p:nvPr/>
        </p:nvSpPr>
        <p:spPr>
          <a:xfrm>
            <a:off x="1760707" y="5069452"/>
            <a:ext cx="8550612" cy="1498059"/>
          </a:xfrm>
          <a:prstGeom prst="rect">
            <a:avLst/>
          </a:prstGeom>
          <a:solidFill>
            <a:schemeClr val="lt1"/>
          </a:solidFill>
          <a:ln>
            <a:noFill/>
          </a:ln>
        </p:spPr>
        <p:txBody>
          <a:bodyPr spcFirstLastPara="1" wrap="square" lIns="91425" tIns="45700" rIns="91425" bIns="45700" anchor="ctr" anchorCtr="0">
            <a:noAutofit/>
          </a:bodyPr>
          <a:lstStyle/>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California leads: Highest total sales.</a:t>
            </a:r>
          </a:p>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Texas, Florida, Illinois: Significant sales.</a:t>
            </a:r>
          </a:p>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Varying sales: Other states show moderate to low sales.</a:t>
            </a:r>
          </a:p>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Visual pattern: Higher sales in larger and some coastal states.</a:t>
            </a:r>
            <a:endParaRPr sz="1200" b="0" i="0" u="none" strike="noStrike" cap="none" dirty="0">
              <a:solidFill>
                <a:schemeClr val="lt1"/>
              </a:solidFill>
              <a:latin typeface="Poppins" panose="020B0604020202020204" charset="0"/>
              <a:ea typeface="Poppins"/>
              <a:cs typeface="Poppins" panose="020B0604020202020204" charset="0"/>
              <a:sym typeface="Poppins"/>
            </a:endParaRPr>
          </a:p>
        </p:txBody>
      </p:sp>
      <p:sp>
        <p:nvSpPr>
          <p:cNvPr id="250" name="Google Shape;250;g21197e7cf6e_0_9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20</a:t>
            </a:fld>
            <a:endParaRPr sz="900" b="0" i="0" u="none" strike="noStrike" cap="none">
              <a:solidFill>
                <a:srgbClr val="FFFFFF"/>
              </a:solidFill>
              <a:latin typeface="Poppins"/>
              <a:ea typeface="Poppins"/>
              <a:cs typeface="Poppins"/>
              <a:sym typeface="Poppins"/>
            </a:endParaRPr>
          </a:p>
        </p:txBody>
      </p:sp>
      <p:sp>
        <p:nvSpPr>
          <p:cNvPr id="253" name="Google Shape;253;g21197e7cf6e_0_9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20</a:t>
            </a:fld>
            <a:endParaRPr sz="900" b="0" i="0" u="none" strike="noStrike" cap="none">
              <a:solidFill>
                <a:srgbClr val="FFFFFF"/>
              </a:solidFill>
              <a:latin typeface="Poppins"/>
              <a:ea typeface="Poppins"/>
              <a:cs typeface="Poppins"/>
              <a:sym typeface="Poppins"/>
            </a:endParaRPr>
          </a:p>
        </p:txBody>
      </p:sp>
      <p:sp>
        <p:nvSpPr>
          <p:cNvPr id="4" name="Rectangle 3">
            <a:extLst>
              <a:ext uri="{FF2B5EF4-FFF2-40B4-BE49-F238E27FC236}">
                <a16:creationId xmlns:a16="http://schemas.microsoft.com/office/drawing/2014/main" id="{852F17B8-A48D-44D7-8FDB-8FC66B3BA812}"/>
              </a:ext>
            </a:extLst>
          </p:cNvPr>
          <p:cNvSpPr/>
          <p:nvPr/>
        </p:nvSpPr>
        <p:spPr>
          <a:xfrm>
            <a:off x="10564238" y="6157609"/>
            <a:ext cx="1488332" cy="5345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pic>
        <p:nvPicPr>
          <p:cNvPr id="3" name="Picture 2">
            <a:extLst>
              <a:ext uri="{FF2B5EF4-FFF2-40B4-BE49-F238E27FC236}">
                <a16:creationId xmlns:a16="http://schemas.microsoft.com/office/drawing/2014/main" id="{F019706A-0C71-44DD-B7D5-B0FFD71ECD97}"/>
              </a:ext>
            </a:extLst>
          </p:cNvPr>
          <p:cNvPicPr>
            <a:picLocks noChangeAspect="1"/>
          </p:cNvPicPr>
          <p:nvPr/>
        </p:nvPicPr>
        <p:blipFill>
          <a:blip r:embed="rId3"/>
          <a:stretch>
            <a:fillRect/>
          </a:stretch>
        </p:blipFill>
        <p:spPr>
          <a:xfrm>
            <a:off x="1835244" y="1039518"/>
            <a:ext cx="5582715" cy="3491375"/>
          </a:xfrm>
          <a:prstGeom prst="rect">
            <a:avLst/>
          </a:prstGeom>
        </p:spPr>
      </p:pic>
      <p:pic>
        <p:nvPicPr>
          <p:cNvPr id="7" name="Picture 6">
            <a:extLst>
              <a:ext uri="{FF2B5EF4-FFF2-40B4-BE49-F238E27FC236}">
                <a16:creationId xmlns:a16="http://schemas.microsoft.com/office/drawing/2014/main" id="{A0FEEE11-F6B1-4A79-B0CD-00E13E4CBCFE}"/>
              </a:ext>
            </a:extLst>
          </p:cNvPr>
          <p:cNvPicPr>
            <a:picLocks noChangeAspect="1"/>
          </p:cNvPicPr>
          <p:nvPr/>
        </p:nvPicPr>
        <p:blipFill>
          <a:blip r:embed="rId4"/>
          <a:stretch>
            <a:fillRect/>
          </a:stretch>
        </p:blipFill>
        <p:spPr>
          <a:xfrm>
            <a:off x="8064998" y="1039518"/>
            <a:ext cx="869101" cy="3580941"/>
          </a:xfrm>
          <a:prstGeom prst="rect">
            <a:avLst/>
          </a:prstGeom>
        </p:spPr>
      </p:pic>
      <p:grpSp>
        <p:nvGrpSpPr>
          <p:cNvPr id="12" name="Group 11">
            <a:extLst>
              <a:ext uri="{FF2B5EF4-FFF2-40B4-BE49-F238E27FC236}">
                <a16:creationId xmlns:a16="http://schemas.microsoft.com/office/drawing/2014/main" id="{FB529DE5-AD5B-4A7E-ACA0-E8C1B4F5D534}"/>
              </a:ext>
            </a:extLst>
          </p:cNvPr>
          <p:cNvGrpSpPr/>
          <p:nvPr/>
        </p:nvGrpSpPr>
        <p:grpSpPr>
          <a:xfrm>
            <a:off x="1314748" y="4815847"/>
            <a:ext cx="1799684" cy="520496"/>
            <a:chOff x="4990288" y="1782720"/>
            <a:chExt cx="1799684" cy="520496"/>
          </a:xfrm>
        </p:grpSpPr>
        <p:pic>
          <p:nvPicPr>
            <p:cNvPr id="13" name="Picture 12">
              <a:extLst>
                <a:ext uri="{FF2B5EF4-FFF2-40B4-BE49-F238E27FC236}">
                  <a16:creationId xmlns:a16="http://schemas.microsoft.com/office/drawing/2014/main" id="{4811A562-8C23-4D3F-8084-9B45B155E9CB}"/>
                </a:ext>
              </a:extLst>
            </p:cNvPr>
            <p:cNvPicPr>
              <a:picLocks noChangeAspect="1"/>
            </p:cNvPicPr>
            <p:nvPr/>
          </p:nvPicPr>
          <p:blipFill>
            <a:blip r:embed="rId5"/>
            <a:stretch>
              <a:fillRect/>
            </a:stretch>
          </p:blipFill>
          <p:spPr>
            <a:xfrm>
              <a:off x="4990288" y="1782720"/>
              <a:ext cx="520496" cy="520496"/>
            </a:xfrm>
            <a:prstGeom prst="rect">
              <a:avLst/>
            </a:prstGeom>
          </p:spPr>
        </p:pic>
        <p:sp>
          <p:nvSpPr>
            <p:cNvPr id="14" name="TextBox 13">
              <a:extLst>
                <a:ext uri="{FF2B5EF4-FFF2-40B4-BE49-F238E27FC236}">
                  <a16:creationId xmlns:a16="http://schemas.microsoft.com/office/drawing/2014/main" id="{7D84E2AC-8429-4100-ABE2-2D72B51BE836}"/>
                </a:ext>
              </a:extLst>
            </p:cNvPr>
            <p:cNvSpPr txBox="1"/>
            <p:nvPr/>
          </p:nvSpPr>
          <p:spPr>
            <a:xfrm flipH="1">
              <a:off x="5510784" y="1858302"/>
              <a:ext cx="1279188" cy="369332"/>
            </a:xfrm>
            <a:prstGeom prst="rect">
              <a:avLst/>
            </a:prstGeom>
            <a:noFill/>
          </p:spPr>
          <p:txBody>
            <a:bodyPr wrap="square" rtlCol="0">
              <a:spAutoFit/>
            </a:bodyPr>
            <a:lstStyle/>
            <a:p>
              <a:r>
                <a:rPr lang="en-IN" sz="1800" b="1" dirty="0">
                  <a:solidFill>
                    <a:schemeClr val="tx1">
                      <a:lumMod val="50000"/>
                      <a:lumOff val="50000"/>
                    </a:schemeClr>
                  </a:solidFill>
                </a:rPr>
                <a:t>Insights</a:t>
              </a:r>
            </a:p>
          </p:txBody>
        </p:sp>
      </p:grpSp>
      <p:sp>
        <p:nvSpPr>
          <p:cNvPr id="15" name="Google Shape;257;g21197e7cf6e_0_97">
            <a:extLst>
              <a:ext uri="{FF2B5EF4-FFF2-40B4-BE49-F238E27FC236}">
                <a16:creationId xmlns:a16="http://schemas.microsoft.com/office/drawing/2014/main" id="{DC1D2DAE-D83F-41B3-BA9B-429DF6D664CC}"/>
              </a:ext>
            </a:extLst>
          </p:cNvPr>
          <p:cNvSpPr txBox="1">
            <a:spLocks/>
          </p:cNvSpPr>
          <p:nvPr/>
        </p:nvSpPr>
        <p:spPr>
          <a:xfrm>
            <a:off x="291102" y="361419"/>
            <a:ext cx="8045502" cy="492443"/>
          </a:xfrm>
          <a:prstGeom prst="rect">
            <a:avLst/>
          </a:prstGeom>
          <a:solidFill>
            <a:srgbClr val="FFFFFF"/>
          </a:solid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800"/>
              <a:buFont typeface="Arial"/>
              <a:buNone/>
              <a:defRPr sz="28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GB" sz="3200" b="0" dirty="0">
                <a:solidFill>
                  <a:schemeClr val="tx1">
                    <a:lumMod val="75000"/>
                    <a:lumOff val="25000"/>
                  </a:schemeClr>
                </a:solidFill>
              </a:rPr>
              <a:t>Total Sales by State (Choropleth Map)</a:t>
            </a:r>
          </a:p>
        </p:txBody>
      </p:sp>
    </p:spTree>
    <p:extLst>
      <p:ext uri="{BB962C8B-B14F-4D97-AF65-F5344CB8AC3E}">
        <p14:creationId xmlns:p14="http://schemas.microsoft.com/office/powerpoint/2010/main" val="37100222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g21197e7cf6e_0_97"/>
          <p:cNvSpPr/>
          <p:nvPr/>
        </p:nvSpPr>
        <p:spPr>
          <a:xfrm>
            <a:off x="1760706" y="4513634"/>
            <a:ext cx="8588483" cy="2053877"/>
          </a:xfrm>
          <a:prstGeom prst="rect">
            <a:avLst/>
          </a:prstGeom>
          <a:solidFill>
            <a:schemeClr val="lt1"/>
          </a:solidFill>
          <a:ln>
            <a:noFill/>
          </a:ln>
        </p:spPr>
        <p:txBody>
          <a:bodyPr spcFirstLastPara="1" wrap="square" lIns="91425" tIns="45700" rIns="91425" bIns="45700" anchor="ctr" anchorCtr="0">
            <a:noAutofit/>
          </a:bodyPr>
          <a:lstStyle/>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West: Highest sales, strong market influence.</a:t>
            </a:r>
          </a:p>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South: Major sales contributor, key market area.</a:t>
            </a:r>
          </a:p>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Midwest: Steady sales performance, moderate market size.</a:t>
            </a:r>
          </a:p>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Northeast: Lowest sales, suggests need for deeper market understanding.</a:t>
            </a:r>
            <a:endParaRPr sz="1600" b="0" i="0" u="none" strike="noStrike" cap="none" dirty="0">
              <a:solidFill>
                <a:schemeClr val="lt1"/>
              </a:solidFill>
              <a:latin typeface="Poppins" panose="020B0604020202020204" charset="0"/>
              <a:ea typeface="Poppins"/>
              <a:cs typeface="Poppins" panose="020B0604020202020204" charset="0"/>
              <a:sym typeface="Poppins"/>
            </a:endParaRPr>
          </a:p>
        </p:txBody>
      </p:sp>
      <p:sp>
        <p:nvSpPr>
          <p:cNvPr id="250" name="Google Shape;250;g21197e7cf6e_0_9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21</a:t>
            </a:fld>
            <a:endParaRPr sz="900" b="0" i="0" u="none" strike="noStrike" cap="none">
              <a:solidFill>
                <a:srgbClr val="FFFFFF"/>
              </a:solidFill>
              <a:latin typeface="Poppins"/>
              <a:ea typeface="Poppins"/>
              <a:cs typeface="Poppins"/>
              <a:sym typeface="Poppins"/>
            </a:endParaRPr>
          </a:p>
        </p:txBody>
      </p:sp>
      <p:sp>
        <p:nvSpPr>
          <p:cNvPr id="253" name="Google Shape;253;g21197e7cf6e_0_9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21</a:t>
            </a:fld>
            <a:endParaRPr sz="900" b="0" i="0" u="none" strike="noStrike" cap="none">
              <a:solidFill>
                <a:srgbClr val="FFFFFF"/>
              </a:solidFill>
              <a:latin typeface="Poppins"/>
              <a:ea typeface="Poppins"/>
              <a:cs typeface="Poppins"/>
              <a:sym typeface="Poppins"/>
            </a:endParaRPr>
          </a:p>
        </p:txBody>
      </p:sp>
      <p:sp>
        <p:nvSpPr>
          <p:cNvPr id="4" name="Rectangle 3">
            <a:extLst>
              <a:ext uri="{FF2B5EF4-FFF2-40B4-BE49-F238E27FC236}">
                <a16:creationId xmlns:a16="http://schemas.microsoft.com/office/drawing/2014/main" id="{852F17B8-A48D-44D7-8FDB-8FC66B3BA812}"/>
              </a:ext>
            </a:extLst>
          </p:cNvPr>
          <p:cNvSpPr/>
          <p:nvPr/>
        </p:nvSpPr>
        <p:spPr>
          <a:xfrm>
            <a:off x="10564238" y="6157609"/>
            <a:ext cx="1488332" cy="5345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pic>
        <p:nvPicPr>
          <p:cNvPr id="5" name="Picture 4">
            <a:extLst>
              <a:ext uri="{FF2B5EF4-FFF2-40B4-BE49-F238E27FC236}">
                <a16:creationId xmlns:a16="http://schemas.microsoft.com/office/drawing/2014/main" id="{E943C40B-F027-4F5F-8ECF-7B0EA7D2E5A7}"/>
              </a:ext>
            </a:extLst>
          </p:cNvPr>
          <p:cNvPicPr>
            <a:picLocks noChangeAspect="1"/>
          </p:cNvPicPr>
          <p:nvPr/>
        </p:nvPicPr>
        <p:blipFill>
          <a:blip r:embed="rId3"/>
          <a:stretch>
            <a:fillRect/>
          </a:stretch>
        </p:blipFill>
        <p:spPr>
          <a:xfrm>
            <a:off x="462995" y="1349268"/>
            <a:ext cx="8588484" cy="2758679"/>
          </a:xfrm>
          <a:prstGeom prst="rect">
            <a:avLst/>
          </a:prstGeom>
        </p:spPr>
      </p:pic>
      <p:grpSp>
        <p:nvGrpSpPr>
          <p:cNvPr id="11" name="Group 10">
            <a:extLst>
              <a:ext uri="{FF2B5EF4-FFF2-40B4-BE49-F238E27FC236}">
                <a16:creationId xmlns:a16="http://schemas.microsoft.com/office/drawing/2014/main" id="{63B97E8D-6AB6-47D6-B7BE-022EAFDCB715}"/>
              </a:ext>
            </a:extLst>
          </p:cNvPr>
          <p:cNvGrpSpPr/>
          <p:nvPr/>
        </p:nvGrpSpPr>
        <p:grpSpPr>
          <a:xfrm>
            <a:off x="1139648" y="4426329"/>
            <a:ext cx="1799684" cy="520496"/>
            <a:chOff x="4990288" y="1782720"/>
            <a:chExt cx="1799684" cy="520496"/>
          </a:xfrm>
        </p:grpSpPr>
        <p:pic>
          <p:nvPicPr>
            <p:cNvPr id="12" name="Picture 11">
              <a:extLst>
                <a:ext uri="{FF2B5EF4-FFF2-40B4-BE49-F238E27FC236}">
                  <a16:creationId xmlns:a16="http://schemas.microsoft.com/office/drawing/2014/main" id="{2AE2EE14-4869-439A-95FA-38CFD24206CA}"/>
                </a:ext>
              </a:extLst>
            </p:cNvPr>
            <p:cNvPicPr>
              <a:picLocks noChangeAspect="1"/>
            </p:cNvPicPr>
            <p:nvPr/>
          </p:nvPicPr>
          <p:blipFill>
            <a:blip r:embed="rId4"/>
            <a:stretch>
              <a:fillRect/>
            </a:stretch>
          </p:blipFill>
          <p:spPr>
            <a:xfrm>
              <a:off x="4990288" y="1782720"/>
              <a:ext cx="520496" cy="520496"/>
            </a:xfrm>
            <a:prstGeom prst="rect">
              <a:avLst/>
            </a:prstGeom>
          </p:spPr>
        </p:pic>
        <p:sp>
          <p:nvSpPr>
            <p:cNvPr id="13" name="TextBox 12">
              <a:extLst>
                <a:ext uri="{FF2B5EF4-FFF2-40B4-BE49-F238E27FC236}">
                  <a16:creationId xmlns:a16="http://schemas.microsoft.com/office/drawing/2014/main" id="{478E7F2E-8BD3-4E70-9CD7-9C1A3255C0C0}"/>
                </a:ext>
              </a:extLst>
            </p:cNvPr>
            <p:cNvSpPr txBox="1"/>
            <p:nvPr/>
          </p:nvSpPr>
          <p:spPr>
            <a:xfrm flipH="1">
              <a:off x="5510784" y="1858302"/>
              <a:ext cx="1279188" cy="369332"/>
            </a:xfrm>
            <a:prstGeom prst="rect">
              <a:avLst/>
            </a:prstGeom>
            <a:noFill/>
          </p:spPr>
          <p:txBody>
            <a:bodyPr wrap="square" rtlCol="0">
              <a:spAutoFit/>
            </a:bodyPr>
            <a:lstStyle/>
            <a:p>
              <a:r>
                <a:rPr lang="en-IN" sz="1800" b="1" dirty="0">
                  <a:solidFill>
                    <a:schemeClr val="tx1">
                      <a:lumMod val="50000"/>
                      <a:lumOff val="50000"/>
                    </a:schemeClr>
                  </a:solidFill>
                </a:rPr>
                <a:t>Insights</a:t>
              </a:r>
            </a:p>
          </p:txBody>
        </p:sp>
      </p:grpSp>
      <p:sp>
        <p:nvSpPr>
          <p:cNvPr id="14" name="Google Shape;257;g21197e7cf6e_0_97">
            <a:extLst>
              <a:ext uri="{FF2B5EF4-FFF2-40B4-BE49-F238E27FC236}">
                <a16:creationId xmlns:a16="http://schemas.microsoft.com/office/drawing/2014/main" id="{A6A7C502-D0D1-4F88-90F1-186C62EBA5B2}"/>
              </a:ext>
            </a:extLst>
          </p:cNvPr>
          <p:cNvSpPr txBox="1">
            <a:spLocks/>
          </p:cNvSpPr>
          <p:nvPr/>
        </p:nvSpPr>
        <p:spPr>
          <a:xfrm>
            <a:off x="291102" y="361419"/>
            <a:ext cx="6062073" cy="492443"/>
          </a:xfrm>
          <a:prstGeom prst="rect">
            <a:avLst/>
          </a:prstGeom>
          <a:solidFill>
            <a:srgbClr val="FFFFFF"/>
          </a:solid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800"/>
              <a:buFont typeface="Arial"/>
              <a:buNone/>
              <a:defRPr sz="28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GB" sz="3200" b="0" dirty="0">
                <a:solidFill>
                  <a:schemeClr val="tx1">
                    <a:lumMod val="75000"/>
                    <a:lumOff val="25000"/>
                  </a:schemeClr>
                </a:solidFill>
              </a:rPr>
              <a:t>Total Sales by US Region</a:t>
            </a:r>
          </a:p>
        </p:txBody>
      </p:sp>
    </p:spTree>
    <p:extLst>
      <p:ext uri="{BB962C8B-B14F-4D97-AF65-F5344CB8AC3E}">
        <p14:creationId xmlns:p14="http://schemas.microsoft.com/office/powerpoint/2010/main" val="6413965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g21197e7cf6e_0_97"/>
          <p:cNvSpPr/>
          <p:nvPr/>
        </p:nvSpPr>
        <p:spPr>
          <a:xfrm>
            <a:off x="1780163" y="4867034"/>
            <a:ext cx="8012558" cy="1825163"/>
          </a:xfrm>
          <a:prstGeom prst="rect">
            <a:avLst/>
          </a:prstGeom>
          <a:solidFill>
            <a:schemeClr val="lt1"/>
          </a:solidFill>
          <a:ln>
            <a:noFill/>
          </a:ln>
        </p:spPr>
        <p:txBody>
          <a:bodyPr spcFirstLastPara="1" wrap="square" lIns="91425" tIns="45700" rIns="91425" bIns="45700" anchor="ctr" anchorCtr="0">
            <a:noAutofit/>
          </a:bodyPr>
          <a:lstStyle/>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Low average order values are frequent.</a:t>
            </a:r>
          </a:p>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endParaRPr lang="en-GB" sz="1600" dirty="0">
              <a:effectLst/>
              <a:latin typeface="Poppins" panose="020B0604020202020204" charset="0"/>
              <a:cs typeface="Poppins" panose="020B0604020202020204" charset="0"/>
            </a:endParaRPr>
          </a:p>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Distribution is right-skewed (long tail of high-value orders).</a:t>
            </a:r>
          </a:p>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endParaRPr lang="en-GB" sz="1600" dirty="0">
              <a:effectLst/>
              <a:latin typeface="Poppins" panose="020B0604020202020204" charset="0"/>
              <a:cs typeface="Poppins" panose="020B0604020202020204" charset="0"/>
            </a:endParaRPr>
          </a:p>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Multiple order value clusters exist.</a:t>
            </a:r>
          </a:p>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endParaRPr lang="en-GB" sz="1600" dirty="0">
              <a:effectLst/>
              <a:latin typeface="Poppins" panose="020B0604020202020204" charset="0"/>
              <a:cs typeface="Poppins" panose="020B0604020202020204" charset="0"/>
            </a:endParaRPr>
          </a:p>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Higher order values are less common.</a:t>
            </a:r>
            <a:endParaRPr sz="1200" b="0" i="0" u="none" strike="noStrike" cap="none" dirty="0">
              <a:solidFill>
                <a:schemeClr val="lt1"/>
              </a:solidFill>
              <a:latin typeface="Poppins" panose="020B0604020202020204" charset="0"/>
              <a:ea typeface="Poppins"/>
              <a:cs typeface="Poppins" panose="020B0604020202020204" charset="0"/>
              <a:sym typeface="Poppins"/>
            </a:endParaRPr>
          </a:p>
        </p:txBody>
      </p:sp>
      <p:sp>
        <p:nvSpPr>
          <p:cNvPr id="250" name="Google Shape;250;g21197e7cf6e_0_9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22</a:t>
            </a:fld>
            <a:endParaRPr sz="900" b="0" i="0" u="none" strike="noStrike" cap="none">
              <a:solidFill>
                <a:srgbClr val="FFFFFF"/>
              </a:solidFill>
              <a:latin typeface="Poppins"/>
              <a:ea typeface="Poppins"/>
              <a:cs typeface="Poppins"/>
              <a:sym typeface="Poppins"/>
            </a:endParaRPr>
          </a:p>
        </p:txBody>
      </p:sp>
      <p:sp>
        <p:nvSpPr>
          <p:cNvPr id="253" name="Google Shape;253;g21197e7cf6e_0_9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22</a:t>
            </a:fld>
            <a:endParaRPr sz="900" b="0" i="0" u="none" strike="noStrike" cap="none">
              <a:solidFill>
                <a:srgbClr val="FFFFFF"/>
              </a:solidFill>
              <a:latin typeface="Poppins"/>
              <a:ea typeface="Poppins"/>
              <a:cs typeface="Poppins"/>
              <a:sym typeface="Poppins"/>
            </a:endParaRPr>
          </a:p>
        </p:txBody>
      </p:sp>
      <p:sp>
        <p:nvSpPr>
          <p:cNvPr id="4" name="Rectangle 3">
            <a:extLst>
              <a:ext uri="{FF2B5EF4-FFF2-40B4-BE49-F238E27FC236}">
                <a16:creationId xmlns:a16="http://schemas.microsoft.com/office/drawing/2014/main" id="{852F17B8-A48D-44D7-8FDB-8FC66B3BA812}"/>
              </a:ext>
            </a:extLst>
          </p:cNvPr>
          <p:cNvSpPr/>
          <p:nvPr/>
        </p:nvSpPr>
        <p:spPr>
          <a:xfrm>
            <a:off x="10564238" y="6157609"/>
            <a:ext cx="1488332" cy="5345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pic>
        <p:nvPicPr>
          <p:cNvPr id="3" name="Picture 2">
            <a:extLst>
              <a:ext uri="{FF2B5EF4-FFF2-40B4-BE49-F238E27FC236}">
                <a16:creationId xmlns:a16="http://schemas.microsoft.com/office/drawing/2014/main" id="{B8EE0F30-EC03-4ED5-9E9A-ADB8CB5AD6D6}"/>
              </a:ext>
            </a:extLst>
          </p:cNvPr>
          <p:cNvPicPr>
            <a:picLocks noChangeAspect="1"/>
          </p:cNvPicPr>
          <p:nvPr/>
        </p:nvPicPr>
        <p:blipFill>
          <a:blip r:embed="rId3"/>
          <a:stretch>
            <a:fillRect/>
          </a:stretch>
        </p:blipFill>
        <p:spPr>
          <a:xfrm>
            <a:off x="543095" y="1346776"/>
            <a:ext cx="9378145" cy="3103154"/>
          </a:xfrm>
          <a:prstGeom prst="rect">
            <a:avLst/>
          </a:prstGeom>
        </p:spPr>
      </p:pic>
      <p:grpSp>
        <p:nvGrpSpPr>
          <p:cNvPr id="10" name="Group 9">
            <a:extLst>
              <a:ext uri="{FF2B5EF4-FFF2-40B4-BE49-F238E27FC236}">
                <a16:creationId xmlns:a16="http://schemas.microsoft.com/office/drawing/2014/main" id="{4950C65A-5879-4F24-90B5-64366282F28B}"/>
              </a:ext>
            </a:extLst>
          </p:cNvPr>
          <p:cNvGrpSpPr/>
          <p:nvPr/>
        </p:nvGrpSpPr>
        <p:grpSpPr>
          <a:xfrm>
            <a:off x="1210768" y="4449930"/>
            <a:ext cx="1799684" cy="520496"/>
            <a:chOff x="4990288" y="1782720"/>
            <a:chExt cx="1799684" cy="520496"/>
          </a:xfrm>
        </p:grpSpPr>
        <p:pic>
          <p:nvPicPr>
            <p:cNvPr id="11" name="Picture 10">
              <a:extLst>
                <a:ext uri="{FF2B5EF4-FFF2-40B4-BE49-F238E27FC236}">
                  <a16:creationId xmlns:a16="http://schemas.microsoft.com/office/drawing/2014/main" id="{7F378D8A-AA79-4779-ABD5-0E33DF2044A1}"/>
                </a:ext>
              </a:extLst>
            </p:cNvPr>
            <p:cNvPicPr>
              <a:picLocks noChangeAspect="1"/>
            </p:cNvPicPr>
            <p:nvPr/>
          </p:nvPicPr>
          <p:blipFill>
            <a:blip r:embed="rId4"/>
            <a:stretch>
              <a:fillRect/>
            </a:stretch>
          </p:blipFill>
          <p:spPr>
            <a:xfrm>
              <a:off x="4990288" y="1782720"/>
              <a:ext cx="520496" cy="520496"/>
            </a:xfrm>
            <a:prstGeom prst="rect">
              <a:avLst/>
            </a:prstGeom>
          </p:spPr>
        </p:pic>
        <p:sp>
          <p:nvSpPr>
            <p:cNvPr id="12" name="TextBox 11">
              <a:extLst>
                <a:ext uri="{FF2B5EF4-FFF2-40B4-BE49-F238E27FC236}">
                  <a16:creationId xmlns:a16="http://schemas.microsoft.com/office/drawing/2014/main" id="{AD355348-2153-4E05-AB5A-3DD90DEBF1A7}"/>
                </a:ext>
              </a:extLst>
            </p:cNvPr>
            <p:cNvSpPr txBox="1"/>
            <p:nvPr/>
          </p:nvSpPr>
          <p:spPr>
            <a:xfrm flipH="1">
              <a:off x="5510784" y="1858302"/>
              <a:ext cx="1279188" cy="369332"/>
            </a:xfrm>
            <a:prstGeom prst="rect">
              <a:avLst/>
            </a:prstGeom>
            <a:noFill/>
          </p:spPr>
          <p:txBody>
            <a:bodyPr wrap="square" rtlCol="0">
              <a:spAutoFit/>
            </a:bodyPr>
            <a:lstStyle/>
            <a:p>
              <a:r>
                <a:rPr lang="en-IN" sz="1800" b="1" dirty="0">
                  <a:solidFill>
                    <a:schemeClr val="tx1">
                      <a:lumMod val="50000"/>
                      <a:lumOff val="50000"/>
                    </a:schemeClr>
                  </a:solidFill>
                </a:rPr>
                <a:t>Insights</a:t>
              </a:r>
            </a:p>
          </p:txBody>
        </p:sp>
      </p:grpSp>
      <p:sp>
        <p:nvSpPr>
          <p:cNvPr id="13" name="Google Shape;257;g21197e7cf6e_0_97">
            <a:extLst>
              <a:ext uri="{FF2B5EF4-FFF2-40B4-BE49-F238E27FC236}">
                <a16:creationId xmlns:a16="http://schemas.microsoft.com/office/drawing/2014/main" id="{B141D559-8CD7-4408-B94F-8E88E2EC2263}"/>
              </a:ext>
            </a:extLst>
          </p:cNvPr>
          <p:cNvSpPr txBox="1">
            <a:spLocks/>
          </p:cNvSpPr>
          <p:nvPr/>
        </p:nvSpPr>
        <p:spPr>
          <a:xfrm>
            <a:off x="291102" y="361419"/>
            <a:ext cx="8055230" cy="492443"/>
          </a:xfrm>
          <a:prstGeom prst="rect">
            <a:avLst/>
          </a:prstGeom>
          <a:solidFill>
            <a:srgbClr val="FFFFFF"/>
          </a:solid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800"/>
              <a:buFont typeface="Arial"/>
              <a:buNone/>
              <a:defRPr sz="28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GB" sz="3200" b="0" dirty="0">
                <a:solidFill>
                  <a:schemeClr val="tx1">
                    <a:lumMod val="75000"/>
                    <a:lumOff val="25000"/>
                  </a:schemeClr>
                </a:solidFill>
              </a:rPr>
              <a:t>Average Order Value (AOV) Distribution</a:t>
            </a:r>
          </a:p>
        </p:txBody>
      </p:sp>
    </p:spTree>
    <p:extLst>
      <p:ext uri="{BB962C8B-B14F-4D97-AF65-F5344CB8AC3E}">
        <p14:creationId xmlns:p14="http://schemas.microsoft.com/office/powerpoint/2010/main" val="4784406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g21197e7cf6e_0_97"/>
          <p:cNvSpPr/>
          <p:nvPr/>
        </p:nvSpPr>
        <p:spPr>
          <a:xfrm>
            <a:off x="3906127" y="4773364"/>
            <a:ext cx="5053047" cy="1788548"/>
          </a:xfrm>
          <a:prstGeom prst="rect">
            <a:avLst/>
          </a:prstGeom>
          <a:solidFill>
            <a:schemeClr val="lt1"/>
          </a:solidFill>
          <a:ln>
            <a:noFill/>
          </a:ln>
        </p:spPr>
        <p:txBody>
          <a:bodyPr spcFirstLastPara="1" wrap="square" lIns="91425" tIns="45700" rIns="91425" bIns="45700" anchor="ctr" anchorCtr="0">
            <a:noAutofit/>
          </a:bodyPr>
          <a:lstStyle/>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California tops revenue &amp; orders.</a:t>
            </a:r>
            <a:br>
              <a:rPr lang="en-GB" sz="1600" dirty="0">
                <a:effectLst/>
                <a:latin typeface="Poppins" panose="020B0604020202020204" charset="0"/>
                <a:cs typeface="Poppins" panose="020B0604020202020204" charset="0"/>
              </a:rPr>
            </a:br>
            <a:endParaRPr lang="en-GB" sz="1600" dirty="0">
              <a:effectLst/>
              <a:latin typeface="Poppins" panose="020B0604020202020204" charset="0"/>
              <a:cs typeface="Poppins" panose="020B0604020202020204" charset="0"/>
            </a:endParaRPr>
          </a:p>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IL, FL, TX: High in both.</a:t>
            </a:r>
            <a:br>
              <a:rPr lang="en-GB" sz="1600" dirty="0">
                <a:effectLst/>
                <a:latin typeface="Poppins" panose="020B0604020202020204" charset="0"/>
                <a:cs typeface="Poppins" panose="020B0604020202020204" charset="0"/>
              </a:rPr>
            </a:br>
            <a:endParaRPr lang="en-GB" sz="1600" dirty="0">
              <a:effectLst/>
              <a:latin typeface="Poppins" panose="020B0604020202020204" charset="0"/>
              <a:cs typeface="Poppins" panose="020B0604020202020204" charset="0"/>
            </a:endParaRPr>
          </a:p>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Revenue &amp; orders linked.</a:t>
            </a:r>
            <a:br>
              <a:rPr lang="en-GB" sz="1600" dirty="0">
                <a:effectLst/>
                <a:latin typeface="Poppins" panose="020B0604020202020204" charset="0"/>
                <a:cs typeface="Poppins" panose="020B0604020202020204" charset="0"/>
              </a:rPr>
            </a:br>
            <a:endParaRPr lang="en-GB" sz="1600" dirty="0">
              <a:effectLst/>
              <a:latin typeface="Poppins" panose="020B0604020202020204" charset="0"/>
              <a:cs typeface="Poppins" panose="020B0604020202020204" charset="0"/>
            </a:endParaRPr>
          </a:p>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Other top states: Lower contribution.</a:t>
            </a:r>
            <a:endParaRPr sz="1600" b="0" i="0" u="none" strike="noStrike" cap="none" dirty="0">
              <a:solidFill>
                <a:schemeClr val="lt1"/>
              </a:solidFill>
              <a:latin typeface="Poppins" panose="020B0604020202020204" charset="0"/>
              <a:ea typeface="Poppins"/>
              <a:cs typeface="Poppins" panose="020B0604020202020204" charset="0"/>
              <a:sym typeface="Poppins"/>
            </a:endParaRPr>
          </a:p>
        </p:txBody>
      </p:sp>
      <p:sp>
        <p:nvSpPr>
          <p:cNvPr id="250" name="Google Shape;250;g21197e7cf6e_0_9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23</a:t>
            </a:fld>
            <a:endParaRPr sz="900" b="0" i="0" u="none" strike="noStrike" cap="none">
              <a:solidFill>
                <a:srgbClr val="FFFFFF"/>
              </a:solidFill>
              <a:latin typeface="Poppins"/>
              <a:ea typeface="Poppins"/>
              <a:cs typeface="Poppins"/>
              <a:sym typeface="Poppins"/>
            </a:endParaRPr>
          </a:p>
        </p:txBody>
      </p:sp>
      <p:sp>
        <p:nvSpPr>
          <p:cNvPr id="253" name="Google Shape;253;g21197e7cf6e_0_9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23</a:t>
            </a:fld>
            <a:endParaRPr sz="900" b="0" i="0" u="none" strike="noStrike" cap="none">
              <a:solidFill>
                <a:srgbClr val="FFFFFF"/>
              </a:solidFill>
              <a:latin typeface="Poppins"/>
              <a:ea typeface="Poppins"/>
              <a:cs typeface="Poppins"/>
              <a:sym typeface="Poppins"/>
            </a:endParaRPr>
          </a:p>
        </p:txBody>
      </p:sp>
      <p:sp>
        <p:nvSpPr>
          <p:cNvPr id="4" name="Rectangle 3">
            <a:extLst>
              <a:ext uri="{FF2B5EF4-FFF2-40B4-BE49-F238E27FC236}">
                <a16:creationId xmlns:a16="http://schemas.microsoft.com/office/drawing/2014/main" id="{852F17B8-A48D-44D7-8FDB-8FC66B3BA812}"/>
              </a:ext>
            </a:extLst>
          </p:cNvPr>
          <p:cNvSpPr/>
          <p:nvPr/>
        </p:nvSpPr>
        <p:spPr>
          <a:xfrm>
            <a:off x="10564238" y="6157609"/>
            <a:ext cx="1488332" cy="5345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pic>
        <p:nvPicPr>
          <p:cNvPr id="9" name="Picture 8">
            <a:extLst>
              <a:ext uri="{FF2B5EF4-FFF2-40B4-BE49-F238E27FC236}">
                <a16:creationId xmlns:a16="http://schemas.microsoft.com/office/drawing/2014/main" id="{47056D5B-1778-4561-9D36-03824E06DDF8}"/>
              </a:ext>
            </a:extLst>
          </p:cNvPr>
          <p:cNvPicPr>
            <a:picLocks noChangeAspect="1"/>
          </p:cNvPicPr>
          <p:nvPr/>
        </p:nvPicPr>
        <p:blipFill>
          <a:blip r:embed="rId3"/>
          <a:stretch>
            <a:fillRect/>
          </a:stretch>
        </p:blipFill>
        <p:spPr>
          <a:xfrm>
            <a:off x="0" y="1486677"/>
            <a:ext cx="5937425" cy="2780523"/>
          </a:xfrm>
          <a:prstGeom prst="rect">
            <a:avLst/>
          </a:prstGeom>
        </p:spPr>
      </p:pic>
      <p:pic>
        <p:nvPicPr>
          <p:cNvPr id="11" name="Picture 10">
            <a:extLst>
              <a:ext uri="{FF2B5EF4-FFF2-40B4-BE49-F238E27FC236}">
                <a16:creationId xmlns:a16="http://schemas.microsoft.com/office/drawing/2014/main" id="{F4442AF9-F0AB-426C-8214-7FC6B1823151}"/>
              </a:ext>
            </a:extLst>
          </p:cNvPr>
          <p:cNvPicPr>
            <a:picLocks noChangeAspect="1"/>
          </p:cNvPicPr>
          <p:nvPr/>
        </p:nvPicPr>
        <p:blipFill>
          <a:blip r:embed="rId4"/>
          <a:stretch>
            <a:fillRect/>
          </a:stretch>
        </p:blipFill>
        <p:spPr>
          <a:xfrm>
            <a:off x="6255600" y="1427876"/>
            <a:ext cx="5936400" cy="2839324"/>
          </a:xfrm>
          <a:prstGeom prst="rect">
            <a:avLst/>
          </a:prstGeom>
        </p:spPr>
      </p:pic>
      <p:grpSp>
        <p:nvGrpSpPr>
          <p:cNvPr id="16" name="Group 15">
            <a:extLst>
              <a:ext uri="{FF2B5EF4-FFF2-40B4-BE49-F238E27FC236}">
                <a16:creationId xmlns:a16="http://schemas.microsoft.com/office/drawing/2014/main" id="{BCD832DA-6837-43BD-BCA8-DC3C64AEA851}"/>
              </a:ext>
            </a:extLst>
          </p:cNvPr>
          <p:cNvGrpSpPr/>
          <p:nvPr/>
        </p:nvGrpSpPr>
        <p:grpSpPr>
          <a:xfrm>
            <a:off x="2301063" y="4647840"/>
            <a:ext cx="1799684" cy="520496"/>
            <a:chOff x="4990288" y="1782720"/>
            <a:chExt cx="1799684" cy="520496"/>
          </a:xfrm>
        </p:grpSpPr>
        <p:pic>
          <p:nvPicPr>
            <p:cNvPr id="17" name="Picture 16">
              <a:extLst>
                <a:ext uri="{FF2B5EF4-FFF2-40B4-BE49-F238E27FC236}">
                  <a16:creationId xmlns:a16="http://schemas.microsoft.com/office/drawing/2014/main" id="{27227694-6406-4F94-AE9A-63F102BD4FCF}"/>
                </a:ext>
              </a:extLst>
            </p:cNvPr>
            <p:cNvPicPr>
              <a:picLocks noChangeAspect="1"/>
            </p:cNvPicPr>
            <p:nvPr/>
          </p:nvPicPr>
          <p:blipFill>
            <a:blip r:embed="rId5"/>
            <a:stretch>
              <a:fillRect/>
            </a:stretch>
          </p:blipFill>
          <p:spPr>
            <a:xfrm>
              <a:off x="4990288" y="1782720"/>
              <a:ext cx="520496" cy="520496"/>
            </a:xfrm>
            <a:prstGeom prst="rect">
              <a:avLst/>
            </a:prstGeom>
          </p:spPr>
        </p:pic>
        <p:sp>
          <p:nvSpPr>
            <p:cNvPr id="18" name="TextBox 17">
              <a:extLst>
                <a:ext uri="{FF2B5EF4-FFF2-40B4-BE49-F238E27FC236}">
                  <a16:creationId xmlns:a16="http://schemas.microsoft.com/office/drawing/2014/main" id="{9FB709D9-5EFD-427F-93EB-E673E405FB1D}"/>
                </a:ext>
              </a:extLst>
            </p:cNvPr>
            <p:cNvSpPr txBox="1"/>
            <p:nvPr/>
          </p:nvSpPr>
          <p:spPr>
            <a:xfrm flipH="1">
              <a:off x="5510784" y="1858302"/>
              <a:ext cx="1279188" cy="369332"/>
            </a:xfrm>
            <a:prstGeom prst="rect">
              <a:avLst/>
            </a:prstGeom>
            <a:noFill/>
          </p:spPr>
          <p:txBody>
            <a:bodyPr wrap="square" rtlCol="0">
              <a:spAutoFit/>
            </a:bodyPr>
            <a:lstStyle/>
            <a:p>
              <a:r>
                <a:rPr lang="en-IN" sz="1800" b="1" dirty="0">
                  <a:solidFill>
                    <a:schemeClr val="tx1">
                      <a:lumMod val="50000"/>
                      <a:lumOff val="50000"/>
                    </a:schemeClr>
                  </a:solidFill>
                </a:rPr>
                <a:t>Insights</a:t>
              </a:r>
            </a:p>
          </p:txBody>
        </p:sp>
      </p:grpSp>
      <p:sp>
        <p:nvSpPr>
          <p:cNvPr id="12" name="Google Shape;257;g21197e7cf6e_0_97">
            <a:extLst>
              <a:ext uri="{FF2B5EF4-FFF2-40B4-BE49-F238E27FC236}">
                <a16:creationId xmlns:a16="http://schemas.microsoft.com/office/drawing/2014/main" id="{6E04CD2A-9940-40FB-B232-1212B8ECF12B}"/>
              </a:ext>
            </a:extLst>
          </p:cNvPr>
          <p:cNvSpPr txBox="1">
            <a:spLocks/>
          </p:cNvSpPr>
          <p:nvPr/>
        </p:nvSpPr>
        <p:spPr>
          <a:xfrm>
            <a:off x="291102" y="361419"/>
            <a:ext cx="9018268" cy="492443"/>
          </a:xfrm>
          <a:prstGeom prst="rect">
            <a:avLst/>
          </a:prstGeom>
          <a:solidFill>
            <a:srgbClr val="FFFFFF"/>
          </a:solid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800"/>
              <a:buFont typeface="Arial"/>
              <a:buNone/>
              <a:defRPr sz="28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GB" sz="3200" b="0" dirty="0">
                <a:solidFill>
                  <a:schemeClr val="tx1">
                    <a:lumMod val="75000"/>
                    <a:lumOff val="25000"/>
                  </a:schemeClr>
                </a:solidFill>
              </a:rPr>
              <a:t>Top State Performance: Revenue vs. Orders</a:t>
            </a:r>
          </a:p>
        </p:txBody>
      </p:sp>
    </p:spTree>
    <p:extLst>
      <p:ext uri="{BB962C8B-B14F-4D97-AF65-F5344CB8AC3E}">
        <p14:creationId xmlns:p14="http://schemas.microsoft.com/office/powerpoint/2010/main" val="7656880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g21197e7cf6e_0_97"/>
          <p:cNvSpPr/>
          <p:nvPr/>
        </p:nvSpPr>
        <p:spPr>
          <a:xfrm>
            <a:off x="1760707" y="5069452"/>
            <a:ext cx="9231548" cy="1498059"/>
          </a:xfrm>
          <a:prstGeom prst="rect">
            <a:avLst/>
          </a:prstGeom>
          <a:solidFill>
            <a:schemeClr val="lt1"/>
          </a:solidFill>
          <a:ln>
            <a:noFill/>
          </a:ln>
        </p:spPr>
        <p:txBody>
          <a:bodyPr spcFirstLastPara="1" wrap="square" lIns="91425" tIns="45700" rIns="91425" bIns="45700" anchor="ctr" anchorCtr="0">
            <a:noAutofit/>
          </a:bodyPr>
          <a:lstStyle/>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Aibox Company leads significantly as the top revenue generator.</a:t>
            </a:r>
          </a:p>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Bottom 10 customers generate substantially less revenue (around $4-5M).</a:t>
            </a:r>
          </a:p>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Revenue concentration: Top customers drive a disproportionate share.</a:t>
            </a:r>
          </a:p>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Large gap: Exists between the revenue of top and bottom tier customers.</a:t>
            </a:r>
            <a:endParaRPr sz="1600" b="0" i="0" u="none" strike="noStrike" cap="none" dirty="0">
              <a:solidFill>
                <a:schemeClr val="lt1"/>
              </a:solidFill>
              <a:latin typeface="Poppins" panose="020B0604020202020204" charset="0"/>
              <a:ea typeface="Poppins"/>
              <a:cs typeface="Poppins" panose="020B0604020202020204" charset="0"/>
              <a:sym typeface="Poppins"/>
            </a:endParaRPr>
          </a:p>
        </p:txBody>
      </p:sp>
      <p:sp>
        <p:nvSpPr>
          <p:cNvPr id="250" name="Google Shape;250;g21197e7cf6e_0_9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24</a:t>
            </a:fld>
            <a:endParaRPr sz="900" b="0" i="0" u="none" strike="noStrike" cap="none">
              <a:solidFill>
                <a:srgbClr val="FFFFFF"/>
              </a:solidFill>
              <a:latin typeface="Poppins"/>
              <a:ea typeface="Poppins"/>
              <a:cs typeface="Poppins"/>
              <a:sym typeface="Poppins"/>
            </a:endParaRPr>
          </a:p>
        </p:txBody>
      </p:sp>
      <p:sp>
        <p:nvSpPr>
          <p:cNvPr id="253" name="Google Shape;253;g21197e7cf6e_0_9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24</a:t>
            </a:fld>
            <a:endParaRPr sz="900" b="0" i="0" u="none" strike="noStrike" cap="none">
              <a:solidFill>
                <a:srgbClr val="FFFFFF"/>
              </a:solidFill>
              <a:latin typeface="Poppins"/>
              <a:ea typeface="Poppins"/>
              <a:cs typeface="Poppins"/>
              <a:sym typeface="Poppins"/>
            </a:endParaRPr>
          </a:p>
        </p:txBody>
      </p:sp>
      <p:sp>
        <p:nvSpPr>
          <p:cNvPr id="4" name="Rectangle 3">
            <a:extLst>
              <a:ext uri="{FF2B5EF4-FFF2-40B4-BE49-F238E27FC236}">
                <a16:creationId xmlns:a16="http://schemas.microsoft.com/office/drawing/2014/main" id="{852F17B8-A48D-44D7-8FDB-8FC66B3BA812}"/>
              </a:ext>
            </a:extLst>
          </p:cNvPr>
          <p:cNvSpPr/>
          <p:nvPr/>
        </p:nvSpPr>
        <p:spPr>
          <a:xfrm>
            <a:off x="10564238" y="6157609"/>
            <a:ext cx="1488332" cy="5345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pic>
        <p:nvPicPr>
          <p:cNvPr id="3" name="Picture 2">
            <a:extLst>
              <a:ext uri="{FF2B5EF4-FFF2-40B4-BE49-F238E27FC236}">
                <a16:creationId xmlns:a16="http://schemas.microsoft.com/office/drawing/2014/main" id="{34210F9D-79F3-4B8A-AC76-796B0F602BC6}"/>
              </a:ext>
            </a:extLst>
          </p:cNvPr>
          <p:cNvPicPr>
            <a:picLocks noChangeAspect="1"/>
          </p:cNvPicPr>
          <p:nvPr/>
        </p:nvPicPr>
        <p:blipFill>
          <a:blip r:embed="rId3"/>
          <a:stretch>
            <a:fillRect/>
          </a:stretch>
        </p:blipFill>
        <p:spPr>
          <a:xfrm>
            <a:off x="249572" y="1317606"/>
            <a:ext cx="11421318" cy="3415129"/>
          </a:xfrm>
          <a:prstGeom prst="rect">
            <a:avLst/>
          </a:prstGeom>
        </p:spPr>
      </p:pic>
      <p:grpSp>
        <p:nvGrpSpPr>
          <p:cNvPr id="15" name="Group 14">
            <a:extLst>
              <a:ext uri="{FF2B5EF4-FFF2-40B4-BE49-F238E27FC236}">
                <a16:creationId xmlns:a16="http://schemas.microsoft.com/office/drawing/2014/main" id="{3BEE92BF-EDF0-43AD-84EB-6B78097D0AE5}"/>
              </a:ext>
            </a:extLst>
          </p:cNvPr>
          <p:cNvGrpSpPr/>
          <p:nvPr/>
        </p:nvGrpSpPr>
        <p:grpSpPr>
          <a:xfrm>
            <a:off x="700392" y="4809204"/>
            <a:ext cx="1799684" cy="520496"/>
            <a:chOff x="4990288" y="1782720"/>
            <a:chExt cx="1799684" cy="520496"/>
          </a:xfrm>
        </p:grpSpPr>
        <p:pic>
          <p:nvPicPr>
            <p:cNvPr id="16" name="Picture 15">
              <a:extLst>
                <a:ext uri="{FF2B5EF4-FFF2-40B4-BE49-F238E27FC236}">
                  <a16:creationId xmlns:a16="http://schemas.microsoft.com/office/drawing/2014/main" id="{805499F1-5CF7-482E-9CC3-85D032E64813}"/>
                </a:ext>
              </a:extLst>
            </p:cNvPr>
            <p:cNvPicPr>
              <a:picLocks noChangeAspect="1"/>
            </p:cNvPicPr>
            <p:nvPr/>
          </p:nvPicPr>
          <p:blipFill>
            <a:blip r:embed="rId4"/>
            <a:stretch>
              <a:fillRect/>
            </a:stretch>
          </p:blipFill>
          <p:spPr>
            <a:xfrm>
              <a:off x="4990288" y="1782720"/>
              <a:ext cx="520496" cy="520496"/>
            </a:xfrm>
            <a:prstGeom prst="rect">
              <a:avLst/>
            </a:prstGeom>
          </p:spPr>
        </p:pic>
        <p:sp>
          <p:nvSpPr>
            <p:cNvPr id="17" name="TextBox 16">
              <a:extLst>
                <a:ext uri="{FF2B5EF4-FFF2-40B4-BE49-F238E27FC236}">
                  <a16:creationId xmlns:a16="http://schemas.microsoft.com/office/drawing/2014/main" id="{F3DBDAF9-3B3E-479B-8CE3-C15C29F0998F}"/>
                </a:ext>
              </a:extLst>
            </p:cNvPr>
            <p:cNvSpPr txBox="1"/>
            <p:nvPr/>
          </p:nvSpPr>
          <p:spPr>
            <a:xfrm flipH="1">
              <a:off x="5510784" y="1858302"/>
              <a:ext cx="1279188" cy="369332"/>
            </a:xfrm>
            <a:prstGeom prst="rect">
              <a:avLst/>
            </a:prstGeom>
            <a:noFill/>
          </p:spPr>
          <p:txBody>
            <a:bodyPr wrap="square" rtlCol="0">
              <a:spAutoFit/>
            </a:bodyPr>
            <a:lstStyle/>
            <a:p>
              <a:r>
                <a:rPr lang="en-IN" sz="1800" b="1" dirty="0">
                  <a:solidFill>
                    <a:schemeClr val="tx1">
                      <a:lumMod val="50000"/>
                      <a:lumOff val="50000"/>
                    </a:schemeClr>
                  </a:solidFill>
                </a:rPr>
                <a:t>Insights</a:t>
              </a:r>
            </a:p>
          </p:txBody>
        </p:sp>
      </p:grpSp>
      <p:sp>
        <p:nvSpPr>
          <p:cNvPr id="11" name="Google Shape;257;g21197e7cf6e_0_97">
            <a:extLst>
              <a:ext uri="{FF2B5EF4-FFF2-40B4-BE49-F238E27FC236}">
                <a16:creationId xmlns:a16="http://schemas.microsoft.com/office/drawing/2014/main" id="{2449E120-C251-406B-9222-741B21FC9E12}"/>
              </a:ext>
            </a:extLst>
          </p:cNvPr>
          <p:cNvSpPr txBox="1">
            <a:spLocks/>
          </p:cNvSpPr>
          <p:nvPr/>
        </p:nvSpPr>
        <p:spPr>
          <a:xfrm>
            <a:off x="291102" y="361419"/>
            <a:ext cx="8959902" cy="492443"/>
          </a:xfrm>
          <a:prstGeom prst="rect">
            <a:avLst/>
          </a:prstGeom>
          <a:solidFill>
            <a:srgbClr val="FFFFFF"/>
          </a:solid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800"/>
              <a:buFont typeface="Arial"/>
              <a:buNone/>
              <a:defRPr sz="28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GB" sz="3200" b="0" dirty="0">
                <a:solidFill>
                  <a:schemeClr val="tx1">
                    <a:lumMod val="75000"/>
                    <a:lumOff val="25000"/>
                  </a:schemeClr>
                </a:solidFill>
              </a:rPr>
              <a:t>Top and Bottom 10 Customers by Revenue</a:t>
            </a:r>
          </a:p>
        </p:txBody>
      </p:sp>
    </p:spTree>
    <p:extLst>
      <p:ext uri="{BB962C8B-B14F-4D97-AF65-F5344CB8AC3E}">
        <p14:creationId xmlns:p14="http://schemas.microsoft.com/office/powerpoint/2010/main" val="9317203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g21197e7cf6e_0_97"/>
          <p:cNvSpPr/>
          <p:nvPr/>
        </p:nvSpPr>
        <p:spPr>
          <a:xfrm>
            <a:off x="6623700" y="2582579"/>
            <a:ext cx="5428870" cy="2570446"/>
          </a:xfrm>
          <a:prstGeom prst="rect">
            <a:avLst/>
          </a:prstGeom>
          <a:solidFill>
            <a:schemeClr val="lt1"/>
          </a:solidFill>
          <a:ln>
            <a:noFill/>
          </a:ln>
        </p:spPr>
        <p:txBody>
          <a:bodyPr spcFirstLastPara="1" wrap="square" lIns="91425" tIns="45700" rIns="91425" bIns="45700" anchor="ctr" anchorCtr="0">
            <a:noAutofit/>
          </a:bodyPr>
          <a:lstStyle/>
          <a:p>
            <a:pPr marR="0" lvl="0" rtl="0">
              <a:lnSpc>
                <a:spcPct val="100000"/>
              </a:lnSpc>
              <a:spcBef>
                <a:spcPts val="0"/>
              </a:spcBef>
              <a:spcAft>
                <a:spcPts val="0"/>
              </a:spcAft>
              <a:buClr>
                <a:srgbClr val="000000"/>
              </a:buClr>
              <a:buSzPts val="1800"/>
            </a:pPr>
            <a:endParaRPr lang="en-GB" sz="1600" dirty="0">
              <a:latin typeface="Poppins" panose="020B0604020202020204" charset="0"/>
              <a:cs typeface="Poppins" panose="020B0604020202020204" charset="0"/>
            </a:endParaRPr>
          </a:p>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Those Uniform 35–40 % margins confirm strong, consistent pricing and cost control.</a:t>
            </a:r>
          </a:p>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endParaRPr lang="en-GB" sz="1600" dirty="0">
              <a:effectLst/>
              <a:latin typeface="Poppins" panose="020B0604020202020204" charset="0"/>
              <a:cs typeface="Poppins" panose="020B0604020202020204" charset="0"/>
            </a:endParaRPr>
          </a:p>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&gt;$10 M clients with &lt;36 % margins reveal discounting hotspots—re evaluate large‑account terms.</a:t>
            </a:r>
          </a:p>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endParaRPr lang="en-GB" sz="1600" dirty="0">
              <a:latin typeface="Poppins" panose="020B0604020202020204" charset="0"/>
              <a:cs typeface="Poppins" panose="020B0604020202020204" charset="0"/>
            </a:endParaRPr>
          </a:p>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$6–9 M clients with &gt;40 % margins are high‑value candidates for targeted upsell.</a:t>
            </a:r>
            <a:endParaRPr lang="en-GB" sz="1200" b="0" i="0" u="none" strike="noStrike" cap="none" dirty="0">
              <a:solidFill>
                <a:schemeClr val="lt1"/>
              </a:solidFill>
              <a:latin typeface="Poppins" panose="020B0604020202020204" charset="0"/>
              <a:ea typeface="Poppins"/>
              <a:cs typeface="Poppins" panose="020B0604020202020204" charset="0"/>
              <a:sym typeface="Poppins"/>
            </a:endParaRPr>
          </a:p>
        </p:txBody>
      </p:sp>
      <p:sp>
        <p:nvSpPr>
          <p:cNvPr id="250" name="Google Shape;250;g21197e7cf6e_0_9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25</a:t>
            </a:fld>
            <a:endParaRPr sz="900" b="0" i="0" u="none" strike="noStrike" cap="none">
              <a:solidFill>
                <a:srgbClr val="FFFFFF"/>
              </a:solidFill>
              <a:latin typeface="Poppins"/>
              <a:ea typeface="Poppins"/>
              <a:cs typeface="Poppins"/>
              <a:sym typeface="Poppins"/>
            </a:endParaRPr>
          </a:p>
        </p:txBody>
      </p:sp>
      <p:sp>
        <p:nvSpPr>
          <p:cNvPr id="253" name="Google Shape;253;g21197e7cf6e_0_9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25</a:t>
            </a:fld>
            <a:endParaRPr sz="900" b="0" i="0" u="none" strike="noStrike" cap="none">
              <a:solidFill>
                <a:srgbClr val="FFFFFF"/>
              </a:solidFill>
              <a:latin typeface="Poppins"/>
              <a:ea typeface="Poppins"/>
              <a:cs typeface="Poppins"/>
              <a:sym typeface="Poppins"/>
            </a:endParaRPr>
          </a:p>
        </p:txBody>
      </p:sp>
      <p:sp>
        <p:nvSpPr>
          <p:cNvPr id="4" name="Rectangle 3">
            <a:extLst>
              <a:ext uri="{FF2B5EF4-FFF2-40B4-BE49-F238E27FC236}">
                <a16:creationId xmlns:a16="http://schemas.microsoft.com/office/drawing/2014/main" id="{852F17B8-A48D-44D7-8FDB-8FC66B3BA812}"/>
              </a:ext>
            </a:extLst>
          </p:cNvPr>
          <p:cNvSpPr/>
          <p:nvPr/>
        </p:nvSpPr>
        <p:spPr>
          <a:xfrm>
            <a:off x="10564238" y="6157609"/>
            <a:ext cx="1488332" cy="5345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pic>
        <p:nvPicPr>
          <p:cNvPr id="5" name="Picture 4">
            <a:extLst>
              <a:ext uri="{FF2B5EF4-FFF2-40B4-BE49-F238E27FC236}">
                <a16:creationId xmlns:a16="http://schemas.microsoft.com/office/drawing/2014/main" id="{FE61AE86-902E-4FC1-B17C-07D7F22741FE}"/>
              </a:ext>
            </a:extLst>
          </p:cNvPr>
          <p:cNvPicPr>
            <a:picLocks noChangeAspect="1"/>
          </p:cNvPicPr>
          <p:nvPr/>
        </p:nvPicPr>
        <p:blipFill>
          <a:blip r:embed="rId3"/>
          <a:srcRect/>
          <a:stretch/>
        </p:blipFill>
        <p:spPr>
          <a:xfrm>
            <a:off x="351173" y="1606883"/>
            <a:ext cx="6017105" cy="4107732"/>
          </a:xfrm>
          <a:prstGeom prst="rect">
            <a:avLst/>
          </a:prstGeom>
        </p:spPr>
      </p:pic>
      <p:grpSp>
        <p:nvGrpSpPr>
          <p:cNvPr id="10" name="Group 9">
            <a:extLst>
              <a:ext uri="{FF2B5EF4-FFF2-40B4-BE49-F238E27FC236}">
                <a16:creationId xmlns:a16="http://schemas.microsoft.com/office/drawing/2014/main" id="{0424FEB4-C23A-4F5C-94D6-30B974864E0F}"/>
              </a:ext>
            </a:extLst>
          </p:cNvPr>
          <p:cNvGrpSpPr/>
          <p:nvPr/>
        </p:nvGrpSpPr>
        <p:grpSpPr>
          <a:xfrm>
            <a:off x="6524448" y="1904839"/>
            <a:ext cx="1799684" cy="520496"/>
            <a:chOff x="4990288" y="1782720"/>
            <a:chExt cx="1799684" cy="520496"/>
          </a:xfrm>
        </p:grpSpPr>
        <p:pic>
          <p:nvPicPr>
            <p:cNvPr id="11" name="Picture 10">
              <a:extLst>
                <a:ext uri="{FF2B5EF4-FFF2-40B4-BE49-F238E27FC236}">
                  <a16:creationId xmlns:a16="http://schemas.microsoft.com/office/drawing/2014/main" id="{9138E342-C826-4674-9A13-CE9AC70D120F}"/>
                </a:ext>
              </a:extLst>
            </p:cNvPr>
            <p:cNvPicPr>
              <a:picLocks noChangeAspect="1"/>
            </p:cNvPicPr>
            <p:nvPr/>
          </p:nvPicPr>
          <p:blipFill>
            <a:blip r:embed="rId4"/>
            <a:stretch>
              <a:fillRect/>
            </a:stretch>
          </p:blipFill>
          <p:spPr>
            <a:xfrm>
              <a:off x="4990288" y="1782720"/>
              <a:ext cx="520496" cy="520496"/>
            </a:xfrm>
            <a:prstGeom prst="rect">
              <a:avLst/>
            </a:prstGeom>
          </p:spPr>
        </p:pic>
        <p:sp>
          <p:nvSpPr>
            <p:cNvPr id="12" name="TextBox 11">
              <a:extLst>
                <a:ext uri="{FF2B5EF4-FFF2-40B4-BE49-F238E27FC236}">
                  <a16:creationId xmlns:a16="http://schemas.microsoft.com/office/drawing/2014/main" id="{796A52B8-5099-4B1B-83C9-3818EE103ED2}"/>
                </a:ext>
              </a:extLst>
            </p:cNvPr>
            <p:cNvSpPr txBox="1"/>
            <p:nvPr/>
          </p:nvSpPr>
          <p:spPr>
            <a:xfrm flipH="1">
              <a:off x="5510784" y="1858302"/>
              <a:ext cx="1279188" cy="369332"/>
            </a:xfrm>
            <a:prstGeom prst="rect">
              <a:avLst/>
            </a:prstGeom>
            <a:noFill/>
          </p:spPr>
          <p:txBody>
            <a:bodyPr wrap="square" rtlCol="0">
              <a:spAutoFit/>
            </a:bodyPr>
            <a:lstStyle/>
            <a:p>
              <a:r>
                <a:rPr lang="en-IN" sz="1800" b="1" dirty="0">
                  <a:solidFill>
                    <a:schemeClr val="tx1">
                      <a:lumMod val="50000"/>
                      <a:lumOff val="50000"/>
                    </a:schemeClr>
                  </a:solidFill>
                </a:rPr>
                <a:t>Insights</a:t>
              </a:r>
            </a:p>
          </p:txBody>
        </p:sp>
      </p:grpSp>
      <p:sp>
        <p:nvSpPr>
          <p:cNvPr id="13" name="Rectangle 12">
            <a:extLst>
              <a:ext uri="{FF2B5EF4-FFF2-40B4-BE49-F238E27FC236}">
                <a16:creationId xmlns:a16="http://schemas.microsoft.com/office/drawing/2014/main" id="{EC5A6E02-D1B8-42AC-A6A9-D169FAEE931F}"/>
              </a:ext>
            </a:extLst>
          </p:cNvPr>
          <p:cNvSpPr/>
          <p:nvPr/>
        </p:nvSpPr>
        <p:spPr>
          <a:xfrm>
            <a:off x="4844374" y="6157609"/>
            <a:ext cx="2422188" cy="3767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Google Shape;257;g21197e7cf6e_0_97">
            <a:extLst>
              <a:ext uri="{FF2B5EF4-FFF2-40B4-BE49-F238E27FC236}">
                <a16:creationId xmlns:a16="http://schemas.microsoft.com/office/drawing/2014/main" id="{EC3F2E8A-CC3A-44EC-BB95-D0A91F6B51B8}"/>
              </a:ext>
            </a:extLst>
          </p:cNvPr>
          <p:cNvSpPr txBox="1">
            <a:spLocks/>
          </p:cNvSpPr>
          <p:nvPr/>
        </p:nvSpPr>
        <p:spPr>
          <a:xfrm>
            <a:off x="291102" y="361419"/>
            <a:ext cx="10360685" cy="492443"/>
          </a:xfrm>
          <a:prstGeom prst="rect">
            <a:avLst/>
          </a:prstGeom>
          <a:solidFill>
            <a:srgbClr val="FFFFFF"/>
          </a:solid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800"/>
              <a:buFont typeface="Arial"/>
              <a:buNone/>
              <a:defRPr sz="28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GB" sz="3200" b="0" dirty="0">
                <a:solidFill>
                  <a:schemeClr val="tx1">
                    <a:lumMod val="75000"/>
                    <a:lumOff val="25000"/>
                  </a:schemeClr>
                </a:solidFill>
              </a:rPr>
              <a:t>Customer Segmentation: Revenue vs. Profit Margin</a:t>
            </a:r>
          </a:p>
        </p:txBody>
      </p:sp>
    </p:spTree>
    <p:extLst>
      <p:ext uri="{BB962C8B-B14F-4D97-AF65-F5344CB8AC3E}">
        <p14:creationId xmlns:p14="http://schemas.microsoft.com/office/powerpoint/2010/main" val="5502057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g21197e7cf6e_0_97"/>
          <p:cNvSpPr/>
          <p:nvPr/>
        </p:nvSpPr>
        <p:spPr>
          <a:xfrm>
            <a:off x="6371616" y="2271057"/>
            <a:ext cx="5680953" cy="3701118"/>
          </a:xfrm>
          <a:prstGeom prst="rect">
            <a:avLst/>
          </a:prstGeom>
          <a:solidFill>
            <a:schemeClr val="lt1"/>
          </a:solidFill>
          <a:ln>
            <a:noFill/>
          </a:ln>
        </p:spPr>
        <p:txBody>
          <a:bodyPr spcFirstLastPara="1" wrap="square" lIns="91425" tIns="45700" rIns="91425" bIns="45700" anchor="ctr" anchorCtr="0">
            <a:noAutofit/>
          </a:bodyPr>
          <a:lstStyle/>
          <a:p>
            <a:pPr marR="0" lvl="0" rtl="0">
              <a:lnSpc>
                <a:spcPct val="100000"/>
              </a:lnSpc>
              <a:spcBef>
                <a:spcPts val="0"/>
              </a:spcBef>
              <a:spcAft>
                <a:spcPts val="0"/>
              </a:spcAft>
              <a:buClr>
                <a:srgbClr val="000000"/>
              </a:buClr>
              <a:buSzPts val="1800"/>
            </a:pPr>
            <a:endParaRPr lang="en-GB" sz="1600" dirty="0">
              <a:latin typeface="Poppins" panose="020B0604020202020204" charset="0"/>
              <a:cs typeface="Poppins" panose="020B0604020202020204" charset="0"/>
            </a:endParaRPr>
          </a:p>
          <a:p>
            <a:pPr marL="342900" marR="0" lvl="0" indent="-34290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Unit price is the primary driver, showing very strong correlations with cost (0.94), revenue (0.91) and profit (0.79).</a:t>
            </a:r>
          </a:p>
          <a:p>
            <a:pPr marL="342900" marR="0" lvl="0" indent="-342900" rtl="0">
              <a:lnSpc>
                <a:spcPct val="100000"/>
              </a:lnSpc>
              <a:spcBef>
                <a:spcPts val="0"/>
              </a:spcBef>
              <a:spcAft>
                <a:spcPts val="0"/>
              </a:spcAft>
              <a:buClr>
                <a:srgbClr val="000000"/>
              </a:buClr>
              <a:buSzPts val="1800"/>
              <a:buFont typeface="Arial" panose="020B0604020202020204" pitchFamily="34" charset="0"/>
              <a:buChar char="•"/>
            </a:pPr>
            <a:endParaRPr lang="en-GB" sz="1600" dirty="0">
              <a:effectLst/>
              <a:latin typeface="Poppins" panose="020B0604020202020204" charset="0"/>
              <a:cs typeface="Poppins" panose="020B0604020202020204" charset="0"/>
            </a:endParaRPr>
          </a:p>
          <a:p>
            <a:pPr marL="342900" marR="0" lvl="0" indent="-34290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Revenue &amp; profit maintain a high link (0.87), underscoring direct profitability gains.</a:t>
            </a:r>
          </a:p>
          <a:p>
            <a:pPr marL="342900" marR="0" lvl="0" indent="-342900" rtl="0">
              <a:lnSpc>
                <a:spcPct val="100000"/>
              </a:lnSpc>
              <a:spcBef>
                <a:spcPts val="0"/>
              </a:spcBef>
              <a:spcAft>
                <a:spcPts val="0"/>
              </a:spcAft>
              <a:buClr>
                <a:srgbClr val="000000"/>
              </a:buClr>
              <a:buSzPts val="1800"/>
              <a:buFont typeface="Arial" panose="020B0604020202020204" pitchFamily="34" charset="0"/>
              <a:buChar char="•"/>
            </a:pPr>
            <a:endParaRPr lang="en-GB" sz="1600" dirty="0">
              <a:effectLst/>
              <a:latin typeface="Poppins" panose="020B0604020202020204" charset="0"/>
              <a:cs typeface="Poppins" panose="020B0604020202020204" charset="0"/>
            </a:endParaRPr>
          </a:p>
          <a:p>
            <a:pPr marL="342900" marR="0" lvl="0" indent="-34290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Quantity’s impact is minimal (≤ 0.34 vs. financials), indicating volume plays a secondary role.</a:t>
            </a:r>
          </a:p>
          <a:p>
            <a:pPr marL="342900" marR="0" lvl="0" indent="-342900" rtl="0">
              <a:lnSpc>
                <a:spcPct val="100000"/>
              </a:lnSpc>
              <a:spcBef>
                <a:spcPts val="0"/>
              </a:spcBef>
              <a:spcAft>
                <a:spcPts val="0"/>
              </a:spcAft>
              <a:buClr>
                <a:srgbClr val="000000"/>
              </a:buClr>
              <a:buSzPts val="1800"/>
              <a:buFont typeface="Arial" panose="020B0604020202020204" pitchFamily="34" charset="0"/>
              <a:buChar char="•"/>
            </a:pPr>
            <a:endParaRPr lang="en-GB" sz="1600" dirty="0">
              <a:effectLst/>
              <a:latin typeface="Poppins" panose="020B0604020202020204" charset="0"/>
              <a:cs typeface="Poppins" panose="020B0604020202020204" charset="0"/>
            </a:endParaRPr>
          </a:p>
          <a:p>
            <a:pPr marL="342900" marR="0" lvl="0" indent="-34290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Cost vs. profit correlation (0.58) is moderate, suggesting margin improvement focus should center on pricing.</a:t>
            </a:r>
            <a:endParaRPr lang="en-GB" sz="1600" b="0" i="0" u="none" strike="noStrike" cap="none" dirty="0">
              <a:solidFill>
                <a:schemeClr val="lt1"/>
              </a:solidFill>
              <a:latin typeface="Poppins" panose="020B0604020202020204" charset="0"/>
              <a:ea typeface="Poppins"/>
              <a:cs typeface="Poppins" panose="020B0604020202020204" charset="0"/>
              <a:sym typeface="Poppins"/>
            </a:endParaRPr>
          </a:p>
        </p:txBody>
      </p:sp>
      <p:sp>
        <p:nvSpPr>
          <p:cNvPr id="250" name="Google Shape;250;g21197e7cf6e_0_9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26</a:t>
            </a:fld>
            <a:endParaRPr sz="900" b="0" i="0" u="none" strike="noStrike" cap="none">
              <a:solidFill>
                <a:srgbClr val="FFFFFF"/>
              </a:solidFill>
              <a:latin typeface="Poppins"/>
              <a:ea typeface="Poppins"/>
              <a:cs typeface="Poppins"/>
              <a:sym typeface="Poppins"/>
            </a:endParaRPr>
          </a:p>
        </p:txBody>
      </p:sp>
      <p:sp>
        <p:nvSpPr>
          <p:cNvPr id="253" name="Google Shape;253;g21197e7cf6e_0_9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26</a:t>
            </a:fld>
            <a:endParaRPr sz="900" b="0" i="0" u="none" strike="noStrike" cap="none">
              <a:solidFill>
                <a:srgbClr val="FFFFFF"/>
              </a:solidFill>
              <a:latin typeface="Poppins"/>
              <a:ea typeface="Poppins"/>
              <a:cs typeface="Poppins"/>
              <a:sym typeface="Poppins"/>
            </a:endParaRPr>
          </a:p>
        </p:txBody>
      </p:sp>
      <p:sp>
        <p:nvSpPr>
          <p:cNvPr id="4" name="Rectangle 3">
            <a:extLst>
              <a:ext uri="{FF2B5EF4-FFF2-40B4-BE49-F238E27FC236}">
                <a16:creationId xmlns:a16="http://schemas.microsoft.com/office/drawing/2014/main" id="{852F17B8-A48D-44D7-8FDB-8FC66B3BA812}"/>
              </a:ext>
            </a:extLst>
          </p:cNvPr>
          <p:cNvSpPr/>
          <p:nvPr/>
        </p:nvSpPr>
        <p:spPr>
          <a:xfrm>
            <a:off x="10564238" y="6157609"/>
            <a:ext cx="1488332" cy="5345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pic>
        <p:nvPicPr>
          <p:cNvPr id="3" name="Picture 2">
            <a:extLst>
              <a:ext uri="{FF2B5EF4-FFF2-40B4-BE49-F238E27FC236}">
                <a16:creationId xmlns:a16="http://schemas.microsoft.com/office/drawing/2014/main" id="{248D07D7-4FC1-4A7A-B1B8-B1F2DA259A87}"/>
              </a:ext>
            </a:extLst>
          </p:cNvPr>
          <p:cNvPicPr>
            <a:picLocks noChangeAspect="1"/>
          </p:cNvPicPr>
          <p:nvPr/>
        </p:nvPicPr>
        <p:blipFill>
          <a:blip r:embed="rId3"/>
          <a:srcRect/>
          <a:stretch/>
        </p:blipFill>
        <p:spPr>
          <a:xfrm>
            <a:off x="351173" y="1954510"/>
            <a:ext cx="5620905" cy="3834600"/>
          </a:xfrm>
          <a:prstGeom prst="rect">
            <a:avLst/>
          </a:prstGeom>
        </p:spPr>
      </p:pic>
      <p:grpSp>
        <p:nvGrpSpPr>
          <p:cNvPr id="10" name="Group 9">
            <a:extLst>
              <a:ext uri="{FF2B5EF4-FFF2-40B4-BE49-F238E27FC236}">
                <a16:creationId xmlns:a16="http://schemas.microsoft.com/office/drawing/2014/main" id="{870D0C5A-2E0A-43BA-9EB1-CACEBF500ACA}"/>
              </a:ext>
            </a:extLst>
          </p:cNvPr>
          <p:cNvGrpSpPr/>
          <p:nvPr/>
        </p:nvGrpSpPr>
        <p:grpSpPr>
          <a:xfrm>
            <a:off x="6219924" y="1750561"/>
            <a:ext cx="1799684" cy="520496"/>
            <a:chOff x="4990288" y="1782720"/>
            <a:chExt cx="1799684" cy="520496"/>
          </a:xfrm>
        </p:grpSpPr>
        <p:pic>
          <p:nvPicPr>
            <p:cNvPr id="11" name="Picture 10">
              <a:extLst>
                <a:ext uri="{FF2B5EF4-FFF2-40B4-BE49-F238E27FC236}">
                  <a16:creationId xmlns:a16="http://schemas.microsoft.com/office/drawing/2014/main" id="{C04FD692-7C1E-426B-A1A9-D42082D36522}"/>
                </a:ext>
              </a:extLst>
            </p:cNvPr>
            <p:cNvPicPr>
              <a:picLocks noChangeAspect="1"/>
            </p:cNvPicPr>
            <p:nvPr/>
          </p:nvPicPr>
          <p:blipFill>
            <a:blip r:embed="rId4"/>
            <a:stretch>
              <a:fillRect/>
            </a:stretch>
          </p:blipFill>
          <p:spPr>
            <a:xfrm>
              <a:off x="4990288" y="1782720"/>
              <a:ext cx="520496" cy="520496"/>
            </a:xfrm>
            <a:prstGeom prst="rect">
              <a:avLst/>
            </a:prstGeom>
          </p:spPr>
        </p:pic>
        <p:sp>
          <p:nvSpPr>
            <p:cNvPr id="12" name="TextBox 11">
              <a:extLst>
                <a:ext uri="{FF2B5EF4-FFF2-40B4-BE49-F238E27FC236}">
                  <a16:creationId xmlns:a16="http://schemas.microsoft.com/office/drawing/2014/main" id="{738E0E32-AD2E-402F-B026-4576898C4118}"/>
                </a:ext>
              </a:extLst>
            </p:cNvPr>
            <p:cNvSpPr txBox="1"/>
            <p:nvPr/>
          </p:nvSpPr>
          <p:spPr>
            <a:xfrm flipH="1">
              <a:off x="5510784" y="1858302"/>
              <a:ext cx="1279188" cy="369332"/>
            </a:xfrm>
            <a:prstGeom prst="rect">
              <a:avLst/>
            </a:prstGeom>
            <a:noFill/>
          </p:spPr>
          <p:txBody>
            <a:bodyPr wrap="square" rtlCol="0">
              <a:spAutoFit/>
            </a:bodyPr>
            <a:lstStyle/>
            <a:p>
              <a:r>
                <a:rPr lang="en-IN" sz="1800" b="1" dirty="0">
                  <a:solidFill>
                    <a:schemeClr val="tx1">
                      <a:lumMod val="50000"/>
                      <a:lumOff val="50000"/>
                    </a:schemeClr>
                  </a:solidFill>
                </a:rPr>
                <a:t>Insights</a:t>
              </a:r>
            </a:p>
          </p:txBody>
        </p:sp>
      </p:grpSp>
      <p:sp>
        <p:nvSpPr>
          <p:cNvPr id="6" name="Rectangle 5">
            <a:extLst>
              <a:ext uri="{FF2B5EF4-FFF2-40B4-BE49-F238E27FC236}">
                <a16:creationId xmlns:a16="http://schemas.microsoft.com/office/drawing/2014/main" id="{D8594DA7-4735-457A-AD22-C8533C973609}"/>
              </a:ext>
            </a:extLst>
          </p:cNvPr>
          <p:cNvSpPr/>
          <p:nvPr/>
        </p:nvSpPr>
        <p:spPr>
          <a:xfrm>
            <a:off x="4844374" y="6157609"/>
            <a:ext cx="2422188" cy="3767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Google Shape;257;g21197e7cf6e_0_97">
            <a:extLst>
              <a:ext uri="{FF2B5EF4-FFF2-40B4-BE49-F238E27FC236}">
                <a16:creationId xmlns:a16="http://schemas.microsoft.com/office/drawing/2014/main" id="{930A99F3-207D-43B4-9CC7-150443490A66}"/>
              </a:ext>
            </a:extLst>
          </p:cNvPr>
          <p:cNvSpPr txBox="1">
            <a:spLocks/>
          </p:cNvSpPr>
          <p:nvPr/>
        </p:nvSpPr>
        <p:spPr>
          <a:xfrm>
            <a:off x="291102" y="361419"/>
            <a:ext cx="8813987" cy="492443"/>
          </a:xfrm>
          <a:prstGeom prst="rect">
            <a:avLst/>
          </a:prstGeom>
          <a:solidFill>
            <a:srgbClr val="FFFFFF"/>
          </a:solid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800"/>
              <a:buFont typeface="Arial"/>
              <a:buNone/>
              <a:defRPr sz="28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GB" sz="3200" b="0" dirty="0">
                <a:solidFill>
                  <a:schemeClr val="tx1">
                    <a:lumMod val="75000"/>
                    <a:lumOff val="25000"/>
                  </a:schemeClr>
                </a:solidFill>
              </a:rPr>
              <a:t>Correlation Heatmap of Numeric Features</a:t>
            </a:r>
          </a:p>
        </p:txBody>
      </p:sp>
    </p:spTree>
    <p:extLst>
      <p:ext uri="{BB962C8B-B14F-4D97-AF65-F5344CB8AC3E}">
        <p14:creationId xmlns:p14="http://schemas.microsoft.com/office/powerpoint/2010/main" val="1769928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pic>
        <p:nvPicPr>
          <p:cNvPr id="327" name="Google Shape;327;g21197e7cf6e_0_204"/>
          <p:cNvPicPr preferRelativeResize="0"/>
          <p:nvPr/>
        </p:nvPicPr>
        <p:blipFill>
          <a:blip r:embed="rId3"/>
          <a:srcRect t="7812" b="7812"/>
          <a:stretch/>
        </p:blipFill>
        <p:spPr>
          <a:xfrm>
            <a:off x="0" y="0"/>
            <a:ext cx="12192000" cy="6858001"/>
          </a:xfrm>
          <a:prstGeom prst="rect">
            <a:avLst/>
          </a:prstGeom>
          <a:noFill/>
          <a:ln>
            <a:noFill/>
          </a:ln>
        </p:spPr>
      </p:pic>
      <p:sp>
        <p:nvSpPr>
          <p:cNvPr id="328" name="Google Shape;328;g21197e7cf6e_0_204"/>
          <p:cNvSpPr txBox="1">
            <a:spLocks noGrp="1"/>
          </p:cNvSpPr>
          <p:nvPr>
            <p:ph type="title"/>
          </p:nvPr>
        </p:nvSpPr>
        <p:spPr>
          <a:xfrm>
            <a:off x="533400" y="-697772"/>
            <a:ext cx="6168300" cy="948300"/>
          </a:xfrm>
          <a:prstGeom prst="rect">
            <a:avLst/>
          </a:prstGeom>
          <a:noFill/>
          <a:ln>
            <a:noFill/>
          </a:ln>
        </p:spPr>
        <p:txBody>
          <a:bodyPr spcFirstLastPara="1" wrap="square" lIns="0" tIns="0" rIns="0" bIns="0" anchor="t" anchorCtr="0">
            <a:spAutoFit/>
          </a:bodyPr>
          <a:lstStyle/>
          <a:p>
            <a:pPr marL="0" lvl="0" indent="0" algn="l" rtl="0">
              <a:lnSpc>
                <a:spcPct val="120000"/>
              </a:lnSpc>
              <a:spcBef>
                <a:spcPts val="0"/>
              </a:spcBef>
              <a:spcAft>
                <a:spcPts val="600"/>
              </a:spcAft>
              <a:buSzPts val="1800"/>
              <a:buNone/>
            </a:pPr>
            <a:br>
              <a:rPr lang="en-US">
                <a:solidFill>
                  <a:schemeClr val="lt1"/>
                </a:solidFill>
              </a:rPr>
            </a:br>
            <a:endParaRPr>
              <a:solidFill>
                <a:schemeClr val="lt1"/>
              </a:solidFill>
            </a:endParaRPr>
          </a:p>
        </p:txBody>
      </p:sp>
      <p:sp>
        <p:nvSpPr>
          <p:cNvPr id="329" name="Google Shape;329;g21197e7cf6e_0_204"/>
          <p:cNvSpPr/>
          <p:nvPr/>
        </p:nvSpPr>
        <p:spPr>
          <a:xfrm rot="10800000" flipH="1">
            <a:off x="338397" y="6250798"/>
            <a:ext cx="249300" cy="2493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Poppins"/>
              <a:ea typeface="Poppins"/>
              <a:cs typeface="Poppins"/>
              <a:sym typeface="Poppins"/>
            </a:endParaRPr>
          </a:p>
        </p:txBody>
      </p:sp>
      <p:sp>
        <p:nvSpPr>
          <p:cNvPr id="330" name="Google Shape;330;g21197e7cf6e_0_204"/>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27</a:t>
            </a:fld>
            <a:endParaRPr sz="900" b="0" i="0" u="none" strike="noStrike" cap="none">
              <a:solidFill>
                <a:srgbClr val="FFFFFF"/>
              </a:solidFill>
              <a:latin typeface="Poppins"/>
              <a:ea typeface="Poppins"/>
              <a:cs typeface="Poppins"/>
              <a:sym typeface="Poppins"/>
            </a:endParaRPr>
          </a:p>
        </p:txBody>
      </p:sp>
      <p:sp>
        <p:nvSpPr>
          <p:cNvPr id="331" name="Google Shape;331;g21197e7cf6e_0_204"/>
          <p:cNvSpPr/>
          <p:nvPr/>
        </p:nvSpPr>
        <p:spPr>
          <a:xfrm>
            <a:off x="0" y="2547468"/>
            <a:ext cx="7222500" cy="2325600"/>
          </a:xfrm>
          <a:prstGeom prst="rect">
            <a:avLst/>
          </a:prstGeom>
          <a:solidFill>
            <a:schemeClr val="accent4">
              <a:alpha val="8392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Poppins"/>
              <a:ea typeface="Poppins"/>
              <a:cs typeface="Poppins"/>
              <a:sym typeface="Poppins"/>
            </a:endParaRPr>
          </a:p>
        </p:txBody>
      </p:sp>
      <p:sp>
        <p:nvSpPr>
          <p:cNvPr id="332" name="Google Shape;332;g21197e7cf6e_0_204"/>
          <p:cNvSpPr txBox="1"/>
          <p:nvPr/>
        </p:nvSpPr>
        <p:spPr>
          <a:xfrm>
            <a:off x="533400" y="3451325"/>
            <a:ext cx="5057400" cy="594009"/>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600"/>
              </a:spcAft>
              <a:buClr>
                <a:srgbClr val="000000"/>
              </a:buClr>
              <a:buSzPts val="1800"/>
              <a:buFont typeface="Arial"/>
              <a:buNone/>
            </a:pPr>
            <a:r>
              <a:rPr lang="en-US" sz="2800" b="1" dirty="0">
                <a:solidFill>
                  <a:srgbClr val="FFFFFF"/>
                </a:solidFill>
                <a:latin typeface="Poppins"/>
                <a:ea typeface="Poppins"/>
                <a:cs typeface="Poppins"/>
                <a:sym typeface="Poppins"/>
              </a:rPr>
              <a:t>Key Insights</a:t>
            </a:r>
            <a:endParaRPr sz="2800" b="0" i="0" u="none" strike="noStrike" cap="none" dirty="0">
              <a:solidFill>
                <a:srgbClr val="FFFFFF"/>
              </a:solidFill>
              <a:latin typeface="Poppins"/>
              <a:ea typeface="Poppins"/>
              <a:cs typeface="Poppins"/>
              <a:sym typeface="Poppins"/>
            </a:endParaRPr>
          </a:p>
        </p:txBody>
      </p:sp>
      <p:pic>
        <p:nvPicPr>
          <p:cNvPr id="333" name="Google Shape;333;g21197e7cf6e_0_204"/>
          <p:cNvPicPr preferRelativeResize="0"/>
          <p:nvPr/>
        </p:nvPicPr>
        <p:blipFill rotWithShape="1">
          <a:blip r:embed="rId4">
            <a:alphaModFix/>
          </a:blip>
          <a:srcRect/>
          <a:stretch/>
        </p:blipFill>
        <p:spPr>
          <a:xfrm>
            <a:off x="533400" y="2835734"/>
            <a:ext cx="518323" cy="518323"/>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g21194ee596e_0_187"/>
          <p:cNvSpPr/>
          <p:nvPr/>
        </p:nvSpPr>
        <p:spPr>
          <a:xfrm>
            <a:off x="3596640" y="5699760"/>
            <a:ext cx="8595300" cy="11583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Poppins"/>
              <a:ea typeface="Poppins"/>
              <a:cs typeface="Poppins"/>
              <a:sym typeface="Poppins"/>
            </a:endParaRPr>
          </a:p>
        </p:txBody>
      </p:sp>
      <p:sp>
        <p:nvSpPr>
          <p:cNvPr id="264" name="Google Shape;264;g21194ee596e_0_18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28</a:t>
            </a:fld>
            <a:endParaRPr sz="900" b="0" i="0" u="none" strike="noStrike" cap="none">
              <a:solidFill>
                <a:srgbClr val="FFFFFF"/>
              </a:solidFill>
              <a:latin typeface="Poppins"/>
              <a:ea typeface="Poppins"/>
              <a:cs typeface="Poppins"/>
              <a:sym typeface="Poppins"/>
            </a:endParaRPr>
          </a:p>
        </p:txBody>
      </p:sp>
      <p:pic>
        <p:nvPicPr>
          <p:cNvPr id="265" name="Google Shape;265;g21194ee596e_0_187"/>
          <p:cNvPicPr preferRelativeResize="0"/>
          <p:nvPr/>
        </p:nvPicPr>
        <p:blipFill rotWithShape="1">
          <a:blip r:embed="rId3">
            <a:alphaModFix/>
          </a:blip>
          <a:srcRect/>
          <a:stretch/>
        </p:blipFill>
        <p:spPr>
          <a:xfrm>
            <a:off x="10680519" y="6258025"/>
            <a:ext cx="1165860" cy="234849"/>
          </a:xfrm>
          <a:prstGeom prst="rect">
            <a:avLst/>
          </a:prstGeom>
          <a:noFill/>
          <a:ln>
            <a:noFill/>
          </a:ln>
        </p:spPr>
      </p:pic>
      <p:sp>
        <p:nvSpPr>
          <p:cNvPr id="267" name="Google Shape;267;g21194ee596e_0_18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28</a:t>
            </a:fld>
            <a:endParaRPr sz="900" b="0" i="0" u="none" strike="noStrike" cap="none">
              <a:solidFill>
                <a:srgbClr val="FFFFFF"/>
              </a:solidFill>
              <a:latin typeface="Poppins"/>
              <a:ea typeface="Poppins"/>
              <a:cs typeface="Poppins"/>
              <a:sym typeface="Poppins"/>
            </a:endParaRPr>
          </a:p>
        </p:txBody>
      </p:sp>
      <p:pic>
        <p:nvPicPr>
          <p:cNvPr id="269" name="Google Shape;269;g21194ee596e_0_187"/>
          <p:cNvPicPr preferRelativeResize="0"/>
          <p:nvPr/>
        </p:nvPicPr>
        <p:blipFill rotWithShape="1">
          <a:blip r:embed="rId4">
            <a:alphaModFix/>
          </a:blip>
          <a:srcRect/>
          <a:stretch/>
        </p:blipFill>
        <p:spPr>
          <a:xfrm>
            <a:off x="5733330" y="3882885"/>
            <a:ext cx="145275" cy="423000"/>
          </a:xfrm>
          <a:prstGeom prst="rect">
            <a:avLst/>
          </a:prstGeom>
          <a:noFill/>
          <a:ln>
            <a:noFill/>
          </a:ln>
        </p:spPr>
      </p:pic>
      <p:sp>
        <p:nvSpPr>
          <p:cNvPr id="4" name="TextBox 3">
            <a:extLst>
              <a:ext uri="{FF2B5EF4-FFF2-40B4-BE49-F238E27FC236}">
                <a16:creationId xmlns:a16="http://schemas.microsoft.com/office/drawing/2014/main" id="{57FF0907-75F7-4D14-9B2A-616F6EC8DD1E}"/>
              </a:ext>
            </a:extLst>
          </p:cNvPr>
          <p:cNvSpPr txBox="1"/>
          <p:nvPr/>
        </p:nvSpPr>
        <p:spPr>
          <a:xfrm>
            <a:off x="761819" y="1891715"/>
            <a:ext cx="11084560" cy="3139321"/>
          </a:xfrm>
          <a:prstGeom prst="rect">
            <a:avLst/>
          </a:prstGeom>
          <a:noFill/>
        </p:spPr>
        <p:txBody>
          <a:bodyPr wrap="square" rtlCol="0">
            <a:spAutoFit/>
          </a:bodyPr>
          <a:lstStyle/>
          <a:p>
            <a:r>
              <a:rPr lang="en-GB" sz="1800" dirty="0">
                <a:effectLst/>
                <a:latin typeface="Poppins" panose="020B0604020202020204" charset="0"/>
                <a:cs typeface="Poppins" panose="020B0604020202020204" charset="0"/>
              </a:rPr>
              <a:t>Pronounced Seasonality: January revenues average $124 M, dipping to $95 M in April.</a:t>
            </a:r>
            <a:br>
              <a:rPr lang="en-GB" sz="1800" dirty="0">
                <a:effectLst/>
                <a:latin typeface="Poppins" panose="020B0604020202020204" charset="0"/>
                <a:cs typeface="Poppins" panose="020B0604020202020204" charset="0"/>
              </a:rPr>
            </a:br>
            <a:br>
              <a:rPr lang="en-GB" sz="1800" dirty="0">
                <a:effectLst/>
                <a:latin typeface="Poppins" panose="020B0604020202020204" charset="0"/>
                <a:cs typeface="Poppins" panose="020B0604020202020204" charset="0"/>
              </a:rPr>
            </a:br>
            <a:r>
              <a:rPr lang="en-GB" sz="1800" dirty="0">
                <a:effectLst/>
                <a:latin typeface="Poppins" panose="020B0604020202020204" charset="0"/>
                <a:cs typeface="Poppins" panose="020B0604020202020204" charset="0"/>
              </a:rPr>
              <a:t>SKU Concentration: Products 26 &amp; 25 together drive ~25 % of total sales.</a:t>
            </a:r>
            <a:br>
              <a:rPr lang="en-GB" sz="1800" dirty="0">
                <a:effectLst/>
                <a:latin typeface="Poppins" panose="020B0604020202020204" charset="0"/>
                <a:cs typeface="Poppins" panose="020B0604020202020204" charset="0"/>
              </a:rPr>
            </a:br>
            <a:br>
              <a:rPr lang="en-GB" sz="1800" dirty="0">
                <a:effectLst/>
                <a:latin typeface="Poppins" panose="020B0604020202020204" charset="0"/>
                <a:cs typeface="Poppins" panose="020B0604020202020204" charset="0"/>
              </a:rPr>
            </a:br>
            <a:r>
              <a:rPr lang="en-GB" sz="1800" dirty="0">
                <a:effectLst/>
                <a:latin typeface="Poppins" panose="020B0604020202020204" charset="0"/>
                <a:cs typeface="Poppins" panose="020B0604020202020204" charset="0"/>
              </a:rPr>
              <a:t>Channel Trade‑Off: Wholesale captures 54 % of volume; Export leads with ~</a:t>
            </a:r>
            <a:r>
              <a:rPr lang="en-GB" sz="1800" dirty="0">
                <a:latin typeface="Poppins" panose="020B0604020202020204" charset="0"/>
                <a:cs typeface="Poppins" panose="020B0604020202020204" charset="0"/>
              </a:rPr>
              <a:t>38</a:t>
            </a:r>
            <a:r>
              <a:rPr lang="en-GB" sz="1800" dirty="0">
                <a:effectLst/>
                <a:latin typeface="Poppins" panose="020B0604020202020204" charset="0"/>
                <a:cs typeface="Poppins" panose="020B0604020202020204" charset="0"/>
              </a:rPr>
              <a:t> % average margin.</a:t>
            </a:r>
            <a:br>
              <a:rPr lang="en-GB" sz="1800" dirty="0">
                <a:effectLst/>
                <a:latin typeface="Poppins" panose="020B0604020202020204" charset="0"/>
                <a:cs typeface="Poppins" panose="020B0604020202020204" charset="0"/>
              </a:rPr>
            </a:br>
            <a:br>
              <a:rPr lang="en-GB" sz="1800" dirty="0">
                <a:effectLst/>
                <a:latin typeface="Poppins" panose="020B0604020202020204" charset="0"/>
                <a:cs typeface="Poppins" panose="020B0604020202020204" charset="0"/>
              </a:rPr>
            </a:br>
            <a:r>
              <a:rPr lang="en-GB" sz="1800" dirty="0">
                <a:effectLst/>
                <a:latin typeface="Poppins" panose="020B0604020202020204" charset="0"/>
                <a:cs typeface="Poppins" panose="020B0604020202020204" charset="0"/>
              </a:rPr>
              <a:t>Geographic Dominance: California alone logs 7.6K orders ($230 M); the West region shows the largest swings.</a:t>
            </a:r>
            <a:br>
              <a:rPr lang="en-GB" sz="1800" dirty="0">
                <a:effectLst/>
                <a:latin typeface="Poppins" panose="020B0604020202020204" charset="0"/>
                <a:cs typeface="Poppins" panose="020B0604020202020204" charset="0"/>
              </a:rPr>
            </a:br>
            <a:br>
              <a:rPr lang="en-GB" sz="1800" dirty="0">
                <a:effectLst/>
                <a:latin typeface="Poppins" panose="020B0604020202020204" charset="0"/>
                <a:cs typeface="Poppins" panose="020B0604020202020204" charset="0"/>
              </a:rPr>
            </a:br>
            <a:r>
              <a:rPr lang="en-GB" sz="1800" dirty="0">
                <a:effectLst/>
                <a:latin typeface="Poppins" panose="020B0604020202020204" charset="0"/>
                <a:cs typeface="Poppins" panose="020B0604020202020204" charset="0"/>
              </a:rPr>
              <a:t>Aibox Company and State Ltd are the most valuable customers in terms of Revenue.</a:t>
            </a:r>
            <a:endParaRPr lang="en-IN" sz="1800" dirty="0">
              <a:latin typeface="Poppins" panose="020B0604020202020204" charset="0"/>
              <a:cs typeface="Poppins" panose="020B0604020202020204" charset="0"/>
            </a:endParaRPr>
          </a:p>
        </p:txBody>
      </p:sp>
      <p:sp>
        <p:nvSpPr>
          <p:cNvPr id="14" name="Oval 13">
            <a:extLst>
              <a:ext uri="{FF2B5EF4-FFF2-40B4-BE49-F238E27FC236}">
                <a16:creationId xmlns:a16="http://schemas.microsoft.com/office/drawing/2014/main" id="{353109F4-10B3-441A-97F7-381BC24E7883}"/>
              </a:ext>
            </a:extLst>
          </p:cNvPr>
          <p:cNvSpPr/>
          <p:nvPr/>
        </p:nvSpPr>
        <p:spPr>
          <a:xfrm>
            <a:off x="527390" y="4759116"/>
            <a:ext cx="132080" cy="131225"/>
          </a:xfrm>
          <a:prstGeom prst="ellipse">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Oval 14">
            <a:extLst>
              <a:ext uri="{FF2B5EF4-FFF2-40B4-BE49-F238E27FC236}">
                <a16:creationId xmlns:a16="http://schemas.microsoft.com/office/drawing/2014/main" id="{64E0663E-C064-41DE-A025-E5D03F06F96E}"/>
              </a:ext>
            </a:extLst>
          </p:cNvPr>
          <p:cNvSpPr/>
          <p:nvPr/>
        </p:nvSpPr>
        <p:spPr>
          <a:xfrm>
            <a:off x="512525" y="3941560"/>
            <a:ext cx="132080" cy="131225"/>
          </a:xfrm>
          <a:prstGeom prst="ellipse">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Oval 15">
            <a:extLst>
              <a:ext uri="{FF2B5EF4-FFF2-40B4-BE49-F238E27FC236}">
                <a16:creationId xmlns:a16="http://schemas.microsoft.com/office/drawing/2014/main" id="{5498EDB6-D906-4919-84C8-05A8BFB0C35F}"/>
              </a:ext>
            </a:extLst>
          </p:cNvPr>
          <p:cNvSpPr/>
          <p:nvPr/>
        </p:nvSpPr>
        <p:spPr>
          <a:xfrm>
            <a:off x="527771" y="3124005"/>
            <a:ext cx="132080" cy="131225"/>
          </a:xfrm>
          <a:prstGeom prst="ellipse">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Oval 16">
            <a:extLst>
              <a:ext uri="{FF2B5EF4-FFF2-40B4-BE49-F238E27FC236}">
                <a16:creationId xmlns:a16="http://schemas.microsoft.com/office/drawing/2014/main" id="{A1858F85-53B7-46EF-A995-0E1C7217880C}"/>
              </a:ext>
            </a:extLst>
          </p:cNvPr>
          <p:cNvSpPr/>
          <p:nvPr/>
        </p:nvSpPr>
        <p:spPr>
          <a:xfrm>
            <a:off x="527390" y="1996499"/>
            <a:ext cx="132080" cy="131225"/>
          </a:xfrm>
          <a:prstGeom prst="ellipse">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Oval 17">
            <a:extLst>
              <a:ext uri="{FF2B5EF4-FFF2-40B4-BE49-F238E27FC236}">
                <a16:creationId xmlns:a16="http://schemas.microsoft.com/office/drawing/2014/main" id="{D548245C-3A20-459A-92C5-AF9BAE8FAC8A}"/>
              </a:ext>
            </a:extLst>
          </p:cNvPr>
          <p:cNvSpPr/>
          <p:nvPr/>
        </p:nvSpPr>
        <p:spPr>
          <a:xfrm>
            <a:off x="527390" y="2547301"/>
            <a:ext cx="132080" cy="131225"/>
          </a:xfrm>
          <a:prstGeom prst="ellipse">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C2890132-0527-4A5E-83E8-2C03B1F118FF}"/>
              </a:ext>
            </a:extLst>
          </p:cNvPr>
          <p:cNvSpPr txBox="1"/>
          <p:nvPr/>
        </p:nvSpPr>
        <p:spPr>
          <a:xfrm>
            <a:off x="4164848" y="304790"/>
            <a:ext cx="2935321" cy="584775"/>
          </a:xfrm>
          <a:prstGeom prst="rect">
            <a:avLst/>
          </a:prstGeom>
          <a:noFill/>
        </p:spPr>
        <p:txBody>
          <a:bodyPr wrap="square">
            <a:spAutoFit/>
          </a:bodyPr>
          <a:lstStyle/>
          <a:p>
            <a:r>
              <a:rPr kumimoji="0" lang="en-IN" sz="3200" b="1" i="0" u="none" strike="noStrike" kern="0" cap="none" spc="0" normalizeH="0" baseline="0" noProof="0" dirty="0">
                <a:ln>
                  <a:noFill/>
                </a:ln>
                <a:solidFill>
                  <a:srgbClr val="000000">
                    <a:lumMod val="65000"/>
                    <a:lumOff val="35000"/>
                  </a:srgbClr>
                </a:solidFill>
                <a:effectLst/>
                <a:uLnTx/>
                <a:uFillTx/>
                <a:latin typeface="Poppins"/>
                <a:cs typeface="Poppins"/>
                <a:sym typeface="Poppins"/>
              </a:rPr>
              <a:t>Key Insights</a:t>
            </a:r>
            <a:endParaRPr lang="en-IN" dirty="0"/>
          </a:p>
        </p:txBody>
      </p:sp>
      <p:pic>
        <p:nvPicPr>
          <p:cNvPr id="3" name="Picture 2">
            <a:extLst>
              <a:ext uri="{FF2B5EF4-FFF2-40B4-BE49-F238E27FC236}">
                <a16:creationId xmlns:a16="http://schemas.microsoft.com/office/drawing/2014/main" id="{6F5CE90D-841B-42FE-80FE-A63ABB2897FF}"/>
              </a:ext>
            </a:extLst>
          </p:cNvPr>
          <p:cNvPicPr>
            <a:picLocks noChangeAspect="1"/>
          </p:cNvPicPr>
          <p:nvPr/>
        </p:nvPicPr>
        <p:blipFill>
          <a:blip r:embed="rId5"/>
          <a:stretch>
            <a:fillRect/>
          </a:stretch>
        </p:blipFill>
        <p:spPr>
          <a:xfrm>
            <a:off x="6910389" y="304790"/>
            <a:ext cx="622911" cy="517347"/>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pic>
        <p:nvPicPr>
          <p:cNvPr id="327" name="Google Shape;327;g21197e7cf6e_0_204"/>
          <p:cNvPicPr preferRelativeResize="0"/>
          <p:nvPr/>
        </p:nvPicPr>
        <p:blipFill>
          <a:blip r:embed="rId3"/>
          <a:srcRect t="7812" b="7812"/>
          <a:stretch/>
        </p:blipFill>
        <p:spPr>
          <a:xfrm>
            <a:off x="0" y="0"/>
            <a:ext cx="12192000" cy="6858001"/>
          </a:xfrm>
          <a:prstGeom prst="rect">
            <a:avLst/>
          </a:prstGeom>
          <a:noFill/>
          <a:ln>
            <a:noFill/>
          </a:ln>
        </p:spPr>
      </p:pic>
      <p:sp>
        <p:nvSpPr>
          <p:cNvPr id="328" name="Google Shape;328;g21197e7cf6e_0_204"/>
          <p:cNvSpPr txBox="1">
            <a:spLocks noGrp="1"/>
          </p:cNvSpPr>
          <p:nvPr>
            <p:ph type="title"/>
          </p:nvPr>
        </p:nvSpPr>
        <p:spPr>
          <a:xfrm>
            <a:off x="533400" y="-697772"/>
            <a:ext cx="6168300" cy="948300"/>
          </a:xfrm>
          <a:prstGeom prst="rect">
            <a:avLst/>
          </a:prstGeom>
          <a:noFill/>
          <a:ln>
            <a:noFill/>
          </a:ln>
        </p:spPr>
        <p:txBody>
          <a:bodyPr spcFirstLastPara="1" wrap="square" lIns="0" tIns="0" rIns="0" bIns="0" anchor="t" anchorCtr="0">
            <a:spAutoFit/>
          </a:bodyPr>
          <a:lstStyle/>
          <a:p>
            <a:pPr marL="0" lvl="0" indent="0" algn="l" rtl="0">
              <a:lnSpc>
                <a:spcPct val="120000"/>
              </a:lnSpc>
              <a:spcBef>
                <a:spcPts val="0"/>
              </a:spcBef>
              <a:spcAft>
                <a:spcPts val="600"/>
              </a:spcAft>
              <a:buSzPts val="1800"/>
              <a:buNone/>
            </a:pPr>
            <a:br>
              <a:rPr lang="en-US">
                <a:solidFill>
                  <a:schemeClr val="lt1"/>
                </a:solidFill>
              </a:rPr>
            </a:br>
            <a:endParaRPr>
              <a:solidFill>
                <a:schemeClr val="lt1"/>
              </a:solidFill>
            </a:endParaRPr>
          </a:p>
        </p:txBody>
      </p:sp>
      <p:sp>
        <p:nvSpPr>
          <p:cNvPr id="329" name="Google Shape;329;g21197e7cf6e_0_204"/>
          <p:cNvSpPr/>
          <p:nvPr/>
        </p:nvSpPr>
        <p:spPr>
          <a:xfrm rot="10800000" flipH="1">
            <a:off x="338397" y="6250798"/>
            <a:ext cx="249300" cy="2493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Poppins"/>
              <a:ea typeface="Poppins"/>
              <a:cs typeface="Poppins"/>
              <a:sym typeface="Poppins"/>
            </a:endParaRPr>
          </a:p>
        </p:txBody>
      </p:sp>
      <p:sp>
        <p:nvSpPr>
          <p:cNvPr id="330" name="Google Shape;330;g21197e7cf6e_0_204"/>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29</a:t>
            </a:fld>
            <a:endParaRPr sz="900" b="0" i="0" u="none" strike="noStrike" cap="none">
              <a:solidFill>
                <a:srgbClr val="FFFFFF"/>
              </a:solidFill>
              <a:latin typeface="Poppins"/>
              <a:ea typeface="Poppins"/>
              <a:cs typeface="Poppins"/>
              <a:sym typeface="Poppins"/>
            </a:endParaRPr>
          </a:p>
        </p:txBody>
      </p:sp>
      <p:sp>
        <p:nvSpPr>
          <p:cNvPr id="331" name="Google Shape;331;g21197e7cf6e_0_204"/>
          <p:cNvSpPr/>
          <p:nvPr/>
        </p:nvSpPr>
        <p:spPr>
          <a:xfrm>
            <a:off x="0" y="2547468"/>
            <a:ext cx="7222500" cy="2325600"/>
          </a:xfrm>
          <a:prstGeom prst="rect">
            <a:avLst/>
          </a:prstGeom>
          <a:solidFill>
            <a:schemeClr val="accent4">
              <a:alpha val="8392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Poppins"/>
              <a:ea typeface="Poppins"/>
              <a:cs typeface="Poppins"/>
              <a:sym typeface="Poppins"/>
            </a:endParaRPr>
          </a:p>
        </p:txBody>
      </p:sp>
      <p:sp>
        <p:nvSpPr>
          <p:cNvPr id="332" name="Google Shape;332;g21197e7cf6e_0_204"/>
          <p:cNvSpPr txBox="1"/>
          <p:nvPr/>
        </p:nvSpPr>
        <p:spPr>
          <a:xfrm>
            <a:off x="533400" y="3451325"/>
            <a:ext cx="5057400" cy="594009"/>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600"/>
              </a:spcAft>
              <a:buClr>
                <a:srgbClr val="000000"/>
              </a:buClr>
              <a:buSzPts val="1800"/>
              <a:buFont typeface="Arial"/>
              <a:buNone/>
            </a:pPr>
            <a:r>
              <a:rPr lang="en-US" sz="2800" b="1" i="0" u="none" strike="noStrike" cap="none" dirty="0">
                <a:solidFill>
                  <a:srgbClr val="FFFFFF"/>
                </a:solidFill>
                <a:latin typeface="Poppins"/>
                <a:ea typeface="Poppins"/>
                <a:cs typeface="Poppins"/>
                <a:sym typeface="Poppins"/>
              </a:rPr>
              <a:t>Recommendat</a:t>
            </a:r>
            <a:r>
              <a:rPr lang="en-US" sz="2800" b="1" dirty="0">
                <a:solidFill>
                  <a:srgbClr val="FFFFFF"/>
                </a:solidFill>
                <a:latin typeface="Poppins"/>
                <a:ea typeface="Poppins"/>
                <a:cs typeface="Poppins"/>
                <a:sym typeface="Poppins"/>
              </a:rPr>
              <a:t>ions</a:t>
            </a:r>
            <a:endParaRPr sz="2800" b="0" i="0" u="none" strike="noStrike" cap="none" dirty="0">
              <a:solidFill>
                <a:srgbClr val="FFFFFF"/>
              </a:solidFill>
              <a:latin typeface="Poppins"/>
              <a:ea typeface="Poppins"/>
              <a:cs typeface="Poppins"/>
              <a:sym typeface="Poppins"/>
            </a:endParaRPr>
          </a:p>
        </p:txBody>
      </p:sp>
      <p:pic>
        <p:nvPicPr>
          <p:cNvPr id="333" name="Google Shape;333;g21197e7cf6e_0_204"/>
          <p:cNvPicPr preferRelativeResize="0"/>
          <p:nvPr/>
        </p:nvPicPr>
        <p:blipFill rotWithShape="1">
          <a:blip r:embed="rId4">
            <a:alphaModFix/>
          </a:blip>
          <a:srcRect/>
          <a:stretch/>
        </p:blipFill>
        <p:spPr>
          <a:xfrm>
            <a:off x="533400" y="2835734"/>
            <a:ext cx="518323" cy="518323"/>
          </a:xfrm>
          <a:prstGeom prst="rect">
            <a:avLst/>
          </a:prstGeom>
          <a:noFill/>
          <a:ln>
            <a:noFill/>
          </a:ln>
        </p:spPr>
      </p:pic>
    </p:spTree>
    <p:extLst>
      <p:ext uri="{BB962C8B-B14F-4D97-AF65-F5344CB8AC3E}">
        <p14:creationId xmlns:p14="http://schemas.microsoft.com/office/powerpoint/2010/main" val="797778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pic>
        <p:nvPicPr>
          <p:cNvPr id="156" name="Google Shape;156;p7"/>
          <p:cNvPicPr preferRelativeResize="0"/>
          <p:nvPr/>
        </p:nvPicPr>
        <p:blipFill>
          <a:blip r:embed="rId3"/>
          <a:srcRect t="7812" b="7812"/>
          <a:stretch/>
        </p:blipFill>
        <p:spPr>
          <a:xfrm>
            <a:off x="0" y="0"/>
            <a:ext cx="12192000" cy="6858001"/>
          </a:xfrm>
          <a:prstGeom prst="rect">
            <a:avLst/>
          </a:prstGeom>
          <a:noFill/>
          <a:ln>
            <a:noFill/>
          </a:ln>
        </p:spPr>
      </p:pic>
      <p:sp>
        <p:nvSpPr>
          <p:cNvPr id="157" name="Google Shape;157;p7"/>
          <p:cNvSpPr txBox="1">
            <a:spLocks noGrp="1"/>
          </p:cNvSpPr>
          <p:nvPr>
            <p:ph type="title"/>
          </p:nvPr>
        </p:nvSpPr>
        <p:spPr>
          <a:xfrm>
            <a:off x="533400" y="-697772"/>
            <a:ext cx="6168342" cy="1111073"/>
          </a:xfrm>
          <a:prstGeom prst="rect">
            <a:avLst/>
          </a:prstGeom>
          <a:noFill/>
          <a:ln>
            <a:noFill/>
          </a:ln>
        </p:spPr>
        <p:txBody>
          <a:bodyPr spcFirstLastPara="1" wrap="square" lIns="0" tIns="0" rIns="0" bIns="0" anchor="t" anchorCtr="0">
            <a:spAutoFit/>
          </a:bodyPr>
          <a:lstStyle/>
          <a:p>
            <a:pPr marL="0" lvl="0" indent="0" algn="l" rtl="0">
              <a:lnSpc>
                <a:spcPct val="120000"/>
              </a:lnSpc>
              <a:spcBef>
                <a:spcPts val="0"/>
              </a:spcBef>
              <a:spcAft>
                <a:spcPts val="600"/>
              </a:spcAft>
              <a:buSzPts val="1800"/>
              <a:buNone/>
            </a:pPr>
            <a:br>
              <a:rPr lang="en-US">
                <a:solidFill>
                  <a:schemeClr val="lt1"/>
                </a:solidFill>
              </a:rPr>
            </a:br>
            <a:endParaRPr>
              <a:solidFill>
                <a:schemeClr val="lt1"/>
              </a:solidFill>
            </a:endParaRPr>
          </a:p>
        </p:txBody>
      </p:sp>
      <p:sp>
        <p:nvSpPr>
          <p:cNvPr id="158" name="Google Shape;158;p7"/>
          <p:cNvSpPr/>
          <p:nvPr/>
        </p:nvSpPr>
        <p:spPr>
          <a:xfrm rot="10800000" flipH="1">
            <a:off x="338397" y="6250801"/>
            <a:ext cx="249297" cy="249297"/>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Poppins"/>
              <a:ea typeface="Poppins"/>
              <a:cs typeface="Poppins"/>
              <a:sym typeface="Poppins"/>
            </a:endParaRPr>
          </a:p>
        </p:txBody>
      </p:sp>
      <p:sp>
        <p:nvSpPr>
          <p:cNvPr id="159" name="Google Shape;159;p7"/>
          <p:cNvSpPr txBox="1">
            <a:spLocks noGrp="1"/>
          </p:cNvSpPr>
          <p:nvPr>
            <p:ph type="sldNum" idx="12"/>
          </p:nvPr>
        </p:nvSpPr>
        <p:spPr>
          <a:xfrm>
            <a:off x="382895" y="6306200"/>
            <a:ext cx="160300" cy="138499"/>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3</a:t>
            </a:fld>
            <a:endParaRPr sz="900" b="0" i="0" u="none" strike="noStrike" cap="none">
              <a:solidFill>
                <a:srgbClr val="FFFFFF"/>
              </a:solidFill>
              <a:latin typeface="Poppins"/>
              <a:ea typeface="Poppins"/>
              <a:cs typeface="Poppins"/>
              <a:sym typeface="Poppins"/>
            </a:endParaRPr>
          </a:p>
        </p:txBody>
      </p:sp>
      <p:sp>
        <p:nvSpPr>
          <p:cNvPr id="160" name="Google Shape;160;p7"/>
          <p:cNvSpPr/>
          <p:nvPr/>
        </p:nvSpPr>
        <p:spPr>
          <a:xfrm>
            <a:off x="0" y="2547468"/>
            <a:ext cx="7222603" cy="2325473"/>
          </a:xfrm>
          <a:prstGeom prst="rect">
            <a:avLst/>
          </a:prstGeom>
          <a:solidFill>
            <a:schemeClr val="accent4">
              <a:alpha val="8392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Poppins"/>
              <a:ea typeface="Poppins"/>
              <a:cs typeface="Poppins"/>
              <a:sym typeface="Poppins"/>
            </a:endParaRPr>
          </a:p>
        </p:txBody>
      </p:sp>
      <p:sp>
        <p:nvSpPr>
          <p:cNvPr id="161" name="Google Shape;161;p7"/>
          <p:cNvSpPr txBox="1"/>
          <p:nvPr/>
        </p:nvSpPr>
        <p:spPr>
          <a:xfrm>
            <a:off x="533400" y="3704000"/>
            <a:ext cx="5057400" cy="594009"/>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600"/>
              </a:spcAft>
              <a:buClr>
                <a:srgbClr val="000000"/>
              </a:buClr>
              <a:buSzPts val="1800"/>
              <a:buFont typeface="Arial"/>
              <a:buNone/>
            </a:pPr>
            <a:r>
              <a:rPr lang="en-US" sz="2800" b="1" dirty="0">
                <a:solidFill>
                  <a:srgbClr val="FFFFFF"/>
                </a:solidFill>
                <a:latin typeface="Poppins"/>
                <a:ea typeface="Poppins"/>
                <a:cs typeface="Poppins"/>
                <a:sym typeface="Poppins"/>
              </a:rPr>
              <a:t>Problem Statement</a:t>
            </a:r>
            <a:endParaRPr sz="2800" b="0" i="0" u="none" strike="noStrike" cap="none" dirty="0">
              <a:solidFill>
                <a:srgbClr val="FFFFFF"/>
              </a:solidFill>
              <a:latin typeface="Poppins"/>
              <a:ea typeface="Poppins"/>
              <a:cs typeface="Poppins"/>
              <a:sym typeface="Poppins"/>
            </a:endParaRPr>
          </a:p>
        </p:txBody>
      </p:sp>
      <p:pic>
        <p:nvPicPr>
          <p:cNvPr id="162" name="Google Shape;162;p7"/>
          <p:cNvPicPr preferRelativeResize="0"/>
          <p:nvPr/>
        </p:nvPicPr>
        <p:blipFill rotWithShape="1">
          <a:blip r:embed="rId4">
            <a:alphaModFix/>
          </a:blip>
          <a:srcRect/>
          <a:stretch/>
        </p:blipFill>
        <p:spPr>
          <a:xfrm>
            <a:off x="533400" y="2835734"/>
            <a:ext cx="518323" cy="518323"/>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g21194ee596e_0_187"/>
          <p:cNvSpPr/>
          <p:nvPr/>
        </p:nvSpPr>
        <p:spPr>
          <a:xfrm>
            <a:off x="3596640" y="5699760"/>
            <a:ext cx="8595300" cy="11583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Poppins"/>
              <a:ea typeface="Poppins"/>
              <a:cs typeface="Poppins"/>
              <a:sym typeface="Poppins"/>
            </a:endParaRPr>
          </a:p>
        </p:txBody>
      </p:sp>
      <p:sp>
        <p:nvSpPr>
          <p:cNvPr id="264" name="Google Shape;264;g21194ee596e_0_18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30</a:t>
            </a:fld>
            <a:endParaRPr sz="900" b="0" i="0" u="none" strike="noStrike" cap="none">
              <a:solidFill>
                <a:srgbClr val="FFFFFF"/>
              </a:solidFill>
              <a:latin typeface="Poppins"/>
              <a:ea typeface="Poppins"/>
              <a:cs typeface="Poppins"/>
              <a:sym typeface="Poppins"/>
            </a:endParaRPr>
          </a:p>
        </p:txBody>
      </p:sp>
      <p:pic>
        <p:nvPicPr>
          <p:cNvPr id="265" name="Google Shape;265;g21194ee596e_0_187"/>
          <p:cNvPicPr preferRelativeResize="0"/>
          <p:nvPr/>
        </p:nvPicPr>
        <p:blipFill rotWithShape="1">
          <a:blip r:embed="rId3">
            <a:alphaModFix/>
          </a:blip>
          <a:srcRect/>
          <a:stretch/>
        </p:blipFill>
        <p:spPr>
          <a:xfrm>
            <a:off x="10680519" y="6258025"/>
            <a:ext cx="1165860" cy="234849"/>
          </a:xfrm>
          <a:prstGeom prst="rect">
            <a:avLst/>
          </a:prstGeom>
          <a:noFill/>
          <a:ln>
            <a:noFill/>
          </a:ln>
        </p:spPr>
      </p:pic>
      <p:sp>
        <p:nvSpPr>
          <p:cNvPr id="267" name="Google Shape;267;g21194ee596e_0_18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30</a:t>
            </a:fld>
            <a:endParaRPr sz="900" b="0" i="0" u="none" strike="noStrike" cap="none">
              <a:solidFill>
                <a:srgbClr val="FFFFFF"/>
              </a:solidFill>
              <a:latin typeface="Poppins"/>
              <a:ea typeface="Poppins"/>
              <a:cs typeface="Poppins"/>
              <a:sym typeface="Poppins"/>
            </a:endParaRPr>
          </a:p>
        </p:txBody>
      </p:sp>
      <p:pic>
        <p:nvPicPr>
          <p:cNvPr id="269" name="Google Shape;269;g21194ee596e_0_187"/>
          <p:cNvPicPr preferRelativeResize="0"/>
          <p:nvPr/>
        </p:nvPicPr>
        <p:blipFill rotWithShape="1">
          <a:blip r:embed="rId4">
            <a:alphaModFix/>
          </a:blip>
          <a:srcRect/>
          <a:stretch/>
        </p:blipFill>
        <p:spPr>
          <a:xfrm>
            <a:off x="5733330" y="3882885"/>
            <a:ext cx="145275" cy="423000"/>
          </a:xfrm>
          <a:prstGeom prst="rect">
            <a:avLst/>
          </a:prstGeom>
          <a:noFill/>
          <a:ln>
            <a:noFill/>
          </a:ln>
        </p:spPr>
      </p:pic>
      <p:sp>
        <p:nvSpPr>
          <p:cNvPr id="8" name="TextBox 7">
            <a:extLst>
              <a:ext uri="{FF2B5EF4-FFF2-40B4-BE49-F238E27FC236}">
                <a16:creationId xmlns:a16="http://schemas.microsoft.com/office/drawing/2014/main" id="{2E78C0E6-E39C-48C6-A8B1-C7670646DFC4}"/>
              </a:ext>
            </a:extLst>
          </p:cNvPr>
          <p:cNvSpPr txBox="1"/>
          <p:nvPr/>
        </p:nvSpPr>
        <p:spPr>
          <a:xfrm>
            <a:off x="737648" y="1614792"/>
            <a:ext cx="11303283" cy="3970318"/>
          </a:xfrm>
          <a:prstGeom prst="rect">
            <a:avLst/>
          </a:prstGeom>
          <a:noFill/>
        </p:spPr>
        <p:txBody>
          <a:bodyPr wrap="square">
            <a:spAutoFit/>
          </a:bodyPr>
          <a:lstStyle/>
          <a:p>
            <a:r>
              <a:rPr lang="en-GB" sz="1800" dirty="0">
                <a:effectLst/>
                <a:latin typeface="Poppins" panose="020B0604020202020204" charset="0"/>
                <a:cs typeface="Poppins" panose="020B0604020202020204" charset="0"/>
              </a:rPr>
              <a:t>Seasonal Promotions: Launch recovery campaigns in April and amplify January offers to smooth revenue swings.</a:t>
            </a:r>
            <a:br>
              <a:rPr lang="en-GB" sz="1800" dirty="0">
                <a:effectLst/>
                <a:latin typeface="Poppins" panose="020B0604020202020204" charset="0"/>
                <a:cs typeface="Poppins" panose="020B0604020202020204" charset="0"/>
              </a:rPr>
            </a:br>
            <a:br>
              <a:rPr lang="en-GB" sz="1800" dirty="0">
                <a:effectLst/>
                <a:latin typeface="Poppins" panose="020B0604020202020204" charset="0"/>
                <a:cs typeface="Poppins" panose="020B0604020202020204" charset="0"/>
              </a:rPr>
            </a:br>
            <a:r>
              <a:rPr lang="en-GB" sz="1800" dirty="0">
                <a:effectLst/>
                <a:latin typeface="Poppins" panose="020B0604020202020204" charset="0"/>
                <a:cs typeface="Poppins" panose="020B0604020202020204" charset="0"/>
              </a:rPr>
              <a:t>SKU Optimization: Double down on top products 26 &amp; 25 and re-evaluate pricing or phase out low‑margin SKUs.</a:t>
            </a:r>
            <a:br>
              <a:rPr lang="en-GB" sz="1800" dirty="0">
                <a:effectLst/>
                <a:latin typeface="Poppins" panose="020B0604020202020204" charset="0"/>
                <a:cs typeface="Poppins" panose="020B0604020202020204" charset="0"/>
              </a:rPr>
            </a:br>
            <a:br>
              <a:rPr lang="en-GB" sz="1800" dirty="0">
                <a:effectLst/>
                <a:latin typeface="Poppins" panose="020B0604020202020204" charset="0"/>
                <a:cs typeface="Poppins" panose="020B0604020202020204" charset="0"/>
              </a:rPr>
            </a:br>
            <a:r>
              <a:rPr lang="en-GB" sz="1800" dirty="0">
                <a:effectLst/>
                <a:latin typeface="Poppins" panose="020B0604020202020204" charset="0"/>
                <a:cs typeface="Poppins" panose="020B0604020202020204" charset="0"/>
              </a:rPr>
              <a:t>Channel Expansion: Incentivize Export partnerships for high margins and introduce volume deals in Wholesale.</a:t>
            </a:r>
            <a:br>
              <a:rPr lang="en-GB" sz="1800" dirty="0">
                <a:effectLst/>
                <a:latin typeface="Poppins" panose="020B0604020202020204" charset="0"/>
                <a:cs typeface="Poppins" panose="020B0604020202020204" charset="0"/>
              </a:rPr>
            </a:br>
            <a:br>
              <a:rPr lang="en-GB" sz="1800" dirty="0">
                <a:effectLst/>
                <a:latin typeface="Poppins" panose="020B0604020202020204" charset="0"/>
                <a:cs typeface="Poppins" panose="020B0604020202020204" charset="0"/>
              </a:rPr>
            </a:br>
            <a:r>
              <a:rPr lang="en-GB" sz="1800" dirty="0">
                <a:effectLst/>
                <a:latin typeface="Poppins" panose="020B0604020202020204" charset="0"/>
                <a:cs typeface="Poppins" panose="020B0604020202020204" charset="0"/>
              </a:rPr>
              <a:t>Regional Investment: Replicate California’s success in other regions and boost marketing in the Northeast &amp; Midwest.</a:t>
            </a:r>
            <a:br>
              <a:rPr lang="en-GB" sz="1800" dirty="0">
                <a:effectLst/>
                <a:latin typeface="Poppins" panose="020B0604020202020204" charset="0"/>
                <a:cs typeface="Poppins" panose="020B0604020202020204" charset="0"/>
              </a:rPr>
            </a:br>
            <a:br>
              <a:rPr lang="en-GB" sz="1800" dirty="0">
                <a:effectLst/>
                <a:latin typeface="Poppins" panose="020B0604020202020204" charset="0"/>
                <a:cs typeface="Poppins" panose="020B0604020202020204" charset="0"/>
              </a:rPr>
            </a:br>
            <a:r>
              <a:rPr lang="en-GB" sz="1800" dirty="0">
                <a:effectLst/>
                <a:latin typeface="Poppins" panose="020B0604020202020204" charset="0"/>
                <a:cs typeface="Poppins" panose="020B0604020202020204" charset="0"/>
              </a:rPr>
              <a:t>Margin Monitoring: Flag orders below 80 % margin and analyse cost drivers to uplift underperforming segments.</a:t>
            </a:r>
            <a:endParaRPr lang="en-IN" sz="1800" dirty="0">
              <a:latin typeface="Poppins" panose="020B0604020202020204" charset="0"/>
              <a:cs typeface="Poppins" panose="020B0604020202020204" charset="0"/>
            </a:endParaRPr>
          </a:p>
        </p:txBody>
      </p:sp>
      <p:sp>
        <p:nvSpPr>
          <p:cNvPr id="9" name="Oval 8">
            <a:extLst>
              <a:ext uri="{FF2B5EF4-FFF2-40B4-BE49-F238E27FC236}">
                <a16:creationId xmlns:a16="http://schemas.microsoft.com/office/drawing/2014/main" id="{25899429-0509-4954-9904-127D47897E3B}"/>
              </a:ext>
            </a:extLst>
          </p:cNvPr>
          <p:cNvSpPr/>
          <p:nvPr/>
        </p:nvSpPr>
        <p:spPr>
          <a:xfrm>
            <a:off x="477055" y="1752659"/>
            <a:ext cx="132080" cy="131225"/>
          </a:xfrm>
          <a:prstGeom prst="ellipse">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Oval 9">
            <a:extLst>
              <a:ext uri="{FF2B5EF4-FFF2-40B4-BE49-F238E27FC236}">
                <a16:creationId xmlns:a16="http://schemas.microsoft.com/office/drawing/2014/main" id="{78474A8C-FCEA-44E1-B5DC-1F14CF23E711}"/>
              </a:ext>
            </a:extLst>
          </p:cNvPr>
          <p:cNvSpPr/>
          <p:nvPr/>
        </p:nvSpPr>
        <p:spPr>
          <a:xfrm>
            <a:off x="481400" y="2550219"/>
            <a:ext cx="132080" cy="131225"/>
          </a:xfrm>
          <a:prstGeom prst="ellipse">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Oval 10">
            <a:extLst>
              <a:ext uri="{FF2B5EF4-FFF2-40B4-BE49-F238E27FC236}">
                <a16:creationId xmlns:a16="http://schemas.microsoft.com/office/drawing/2014/main" id="{41993E46-DEA3-4076-A647-F1F327237E38}"/>
              </a:ext>
            </a:extLst>
          </p:cNvPr>
          <p:cNvSpPr/>
          <p:nvPr/>
        </p:nvSpPr>
        <p:spPr>
          <a:xfrm>
            <a:off x="477055" y="3363387"/>
            <a:ext cx="132080" cy="131225"/>
          </a:xfrm>
          <a:prstGeom prst="ellipse">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Oval 11">
            <a:extLst>
              <a:ext uri="{FF2B5EF4-FFF2-40B4-BE49-F238E27FC236}">
                <a16:creationId xmlns:a16="http://schemas.microsoft.com/office/drawing/2014/main" id="{238A4CC3-DB46-44AD-BB29-BD6BA46686DB}"/>
              </a:ext>
            </a:extLst>
          </p:cNvPr>
          <p:cNvSpPr/>
          <p:nvPr/>
        </p:nvSpPr>
        <p:spPr>
          <a:xfrm>
            <a:off x="477055" y="4195106"/>
            <a:ext cx="132080" cy="131225"/>
          </a:xfrm>
          <a:prstGeom prst="ellipse">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Oval 12">
            <a:extLst>
              <a:ext uri="{FF2B5EF4-FFF2-40B4-BE49-F238E27FC236}">
                <a16:creationId xmlns:a16="http://schemas.microsoft.com/office/drawing/2014/main" id="{3F82211C-C064-4556-A886-C9550795DB0D}"/>
              </a:ext>
            </a:extLst>
          </p:cNvPr>
          <p:cNvSpPr/>
          <p:nvPr/>
        </p:nvSpPr>
        <p:spPr>
          <a:xfrm>
            <a:off x="475272" y="5026825"/>
            <a:ext cx="132080" cy="131225"/>
          </a:xfrm>
          <a:prstGeom prst="ellipse">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 name="Picture 2">
            <a:extLst>
              <a:ext uri="{FF2B5EF4-FFF2-40B4-BE49-F238E27FC236}">
                <a16:creationId xmlns:a16="http://schemas.microsoft.com/office/drawing/2014/main" id="{BD1BCE4D-6158-41FE-8612-9E4DC07FD841}"/>
              </a:ext>
            </a:extLst>
          </p:cNvPr>
          <p:cNvPicPr>
            <a:picLocks noChangeAspect="1"/>
          </p:cNvPicPr>
          <p:nvPr/>
        </p:nvPicPr>
        <p:blipFill>
          <a:blip r:embed="rId5"/>
          <a:stretch>
            <a:fillRect/>
          </a:stretch>
        </p:blipFill>
        <p:spPr>
          <a:xfrm>
            <a:off x="7566931" y="403435"/>
            <a:ext cx="449038" cy="449038"/>
          </a:xfrm>
          <a:prstGeom prst="rect">
            <a:avLst/>
          </a:prstGeom>
        </p:spPr>
      </p:pic>
      <p:sp>
        <p:nvSpPr>
          <p:cNvPr id="15" name="TextBox 14">
            <a:extLst>
              <a:ext uri="{FF2B5EF4-FFF2-40B4-BE49-F238E27FC236}">
                <a16:creationId xmlns:a16="http://schemas.microsoft.com/office/drawing/2014/main" id="{83D71369-AFB0-40E1-B98D-52352B364C5E}"/>
              </a:ext>
            </a:extLst>
          </p:cNvPr>
          <p:cNvSpPr txBox="1"/>
          <p:nvPr/>
        </p:nvSpPr>
        <p:spPr>
          <a:xfrm>
            <a:off x="3336173" y="335567"/>
            <a:ext cx="4455277" cy="584775"/>
          </a:xfrm>
          <a:prstGeom prst="rect">
            <a:avLst/>
          </a:prstGeom>
          <a:noFill/>
        </p:spPr>
        <p:txBody>
          <a:bodyPr wrap="square">
            <a:spAutoFit/>
          </a:bodyPr>
          <a:lstStyle/>
          <a:p>
            <a:r>
              <a:rPr kumimoji="0" lang="en-IN" sz="3200" b="1" i="0" u="none" strike="noStrike" kern="0" cap="none" spc="0" normalizeH="0" baseline="0" noProof="0" dirty="0">
                <a:ln>
                  <a:noFill/>
                </a:ln>
                <a:solidFill>
                  <a:srgbClr val="000000">
                    <a:lumMod val="65000"/>
                    <a:lumOff val="35000"/>
                  </a:srgbClr>
                </a:solidFill>
                <a:effectLst/>
                <a:uLnTx/>
                <a:uFillTx/>
                <a:latin typeface="Poppins"/>
                <a:cs typeface="Poppins"/>
                <a:sym typeface="Poppins"/>
              </a:rPr>
              <a:t>Recommendations</a:t>
            </a:r>
            <a:endParaRPr lang="en-IN" sz="3200" dirty="0"/>
          </a:p>
        </p:txBody>
      </p:sp>
    </p:spTree>
    <p:extLst>
      <p:ext uri="{BB962C8B-B14F-4D97-AF65-F5344CB8AC3E}">
        <p14:creationId xmlns:p14="http://schemas.microsoft.com/office/powerpoint/2010/main" val="28451232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pic>
        <p:nvPicPr>
          <p:cNvPr id="327" name="Google Shape;327;g21197e7cf6e_0_204"/>
          <p:cNvPicPr preferRelativeResize="0"/>
          <p:nvPr/>
        </p:nvPicPr>
        <p:blipFill>
          <a:blip r:embed="rId3"/>
          <a:srcRect t="7812" b="7812"/>
          <a:stretch/>
        </p:blipFill>
        <p:spPr>
          <a:xfrm>
            <a:off x="0" y="0"/>
            <a:ext cx="12192000" cy="6858001"/>
          </a:xfrm>
          <a:prstGeom prst="rect">
            <a:avLst/>
          </a:prstGeom>
          <a:noFill/>
          <a:ln>
            <a:noFill/>
          </a:ln>
        </p:spPr>
      </p:pic>
      <p:sp>
        <p:nvSpPr>
          <p:cNvPr id="328" name="Google Shape;328;g21197e7cf6e_0_204"/>
          <p:cNvSpPr txBox="1">
            <a:spLocks noGrp="1"/>
          </p:cNvSpPr>
          <p:nvPr>
            <p:ph type="title"/>
          </p:nvPr>
        </p:nvSpPr>
        <p:spPr>
          <a:xfrm>
            <a:off x="533400" y="-697772"/>
            <a:ext cx="6168300" cy="948300"/>
          </a:xfrm>
          <a:prstGeom prst="rect">
            <a:avLst/>
          </a:prstGeom>
          <a:noFill/>
          <a:ln>
            <a:noFill/>
          </a:ln>
        </p:spPr>
        <p:txBody>
          <a:bodyPr spcFirstLastPara="1" wrap="square" lIns="0" tIns="0" rIns="0" bIns="0" anchor="t" anchorCtr="0">
            <a:spAutoFit/>
          </a:bodyPr>
          <a:lstStyle/>
          <a:p>
            <a:pPr marL="0" lvl="0" indent="0" algn="l" rtl="0">
              <a:lnSpc>
                <a:spcPct val="120000"/>
              </a:lnSpc>
              <a:spcBef>
                <a:spcPts val="0"/>
              </a:spcBef>
              <a:spcAft>
                <a:spcPts val="600"/>
              </a:spcAft>
              <a:buSzPts val="1800"/>
              <a:buNone/>
            </a:pPr>
            <a:br>
              <a:rPr lang="en-US">
                <a:solidFill>
                  <a:schemeClr val="lt1"/>
                </a:solidFill>
              </a:rPr>
            </a:br>
            <a:endParaRPr>
              <a:solidFill>
                <a:schemeClr val="lt1"/>
              </a:solidFill>
            </a:endParaRPr>
          </a:p>
        </p:txBody>
      </p:sp>
      <p:sp>
        <p:nvSpPr>
          <p:cNvPr id="329" name="Google Shape;329;g21197e7cf6e_0_204"/>
          <p:cNvSpPr/>
          <p:nvPr/>
        </p:nvSpPr>
        <p:spPr>
          <a:xfrm rot="10800000" flipH="1">
            <a:off x="338397" y="6250798"/>
            <a:ext cx="249300" cy="2493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Poppins"/>
              <a:ea typeface="Poppins"/>
              <a:cs typeface="Poppins"/>
              <a:sym typeface="Poppins"/>
            </a:endParaRPr>
          </a:p>
        </p:txBody>
      </p:sp>
      <p:sp>
        <p:nvSpPr>
          <p:cNvPr id="330" name="Google Shape;330;g21197e7cf6e_0_204"/>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31</a:t>
            </a:fld>
            <a:endParaRPr sz="900" b="0" i="0" u="none" strike="noStrike" cap="none">
              <a:solidFill>
                <a:srgbClr val="FFFFFF"/>
              </a:solidFill>
              <a:latin typeface="Poppins"/>
              <a:ea typeface="Poppins"/>
              <a:cs typeface="Poppins"/>
              <a:sym typeface="Poppins"/>
            </a:endParaRPr>
          </a:p>
        </p:txBody>
      </p:sp>
      <p:sp>
        <p:nvSpPr>
          <p:cNvPr id="331" name="Google Shape;331;g21197e7cf6e_0_204"/>
          <p:cNvSpPr/>
          <p:nvPr/>
        </p:nvSpPr>
        <p:spPr>
          <a:xfrm>
            <a:off x="0" y="2547468"/>
            <a:ext cx="7222500" cy="2325600"/>
          </a:xfrm>
          <a:prstGeom prst="rect">
            <a:avLst/>
          </a:prstGeom>
          <a:solidFill>
            <a:schemeClr val="accent4">
              <a:alpha val="8392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Poppins"/>
              <a:ea typeface="Poppins"/>
              <a:cs typeface="Poppins"/>
              <a:sym typeface="Poppins"/>
            </a:endParaRPr>
          </a:p>
        </p:txBody>
      </p:sp>
      <p:sp>
        <p:nvSpPr>
          <p:cNvPr id="332" name="Google Shape;332;g21197e7cf6e_0_204"/>
          <p:cNvSpPr txBox="1"/>
          <p:nvPr/>
        </p:nvSpPr>
        <p:spPr>
          <a:xfrm>
            <a:off x="533400" y="3451325"/>
            <a:ext cx="5057400" cy="594009"/>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600"/>
              </a:spcAft>
              <a:buClr>
                <a:srgbClr val="000000"/>
              </a:buClr>
              <a:buSzPts val="1800"/>
              <a:buFont typeface="Arial"/>
              <a:buNone/>
            </a:pPr>
            <a:r>
              <a:rPr lang="en-US" sz="2800" b="1" i="0" u="none" strike="noStrike" cap="none" dirty="0">
                <a:solidFill>
                  <a:srgbClr val="FFFFFF"/>
                </a:solidFill>
                <a:latin typeface="Poppins"/>
                <a:ea typeface="Poppins"/>
                <a:cs typeface="Poppins"/>
                <a:sym typeface="Poppins"/>
              </a:rPr>
              <a:t>Dashboard Preview</a:t>
            </a:r>
            <a:endParaRPr sz="2800" b="0" i="0" u="none" strike="noStrike" cap="none" dirty="0">
              <a:solidFill>
                <a:srgbClr val="FFFFFF"/>
              </a:solidFill>
              <a:latin typeface="Poppins"/>
              <a:ea typeface="Poppins"/>
              <a:cs typeface="Poppins"/>
              <a:sym typeface="Poppins"/>
            </a:endParaRPr>
          </a:p>
        </p:txBody>
      </p:sp>
      <p:pic>
        <p:nvPicPr>
          <p:cNvPr id="333" name="Google Shape;333;g21197e7cf6e_0_204"/>
          <p:cNvPicPr preferRelativeResize="0"/>
          <p:nvPr/>
        </p:nvPicPr>
        <p:blipFill rotWithShape="1">
          <a:blip r:embed="rId4">
            <a:alphaModFix/>
          </a:blip>
          <a:srcRect/>
          <a:stretch/>
        </p:blipFill>
        <p:spPr>
          <a:xfrm>
            <a:off x="533400" y="2835734"/>
            <a:ext cx="518323" cy="518323"/>
          </a:xfrm>
          <a:prstGeom prst="rect">
            <a:avLst/>
          </a:prstGeom>
          <a:noFill/>
          <a:ln>
            <a:noFill/>
          </a:ln>
        </p:spPr>
      </p:pic>
    </p:spTree>
    <p:extLst>
      <p:ext uri="{BB962C8B-B14F-4D97-AF65-F5344CB8AC3E}">
        <p14:creationId xmlns:p14="http://schemas.microsoft.com/office/powerpoint/2010/main" val="45761064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5B1BC0-476C-2EA2-BD33-246136EC6811}"/>
              </a:ext>
            </a:extLst>
          </p:cNvPr>
          <p:cNvSpPr>
            <a:spLocks noGrp="1"/>
          </p:cNvSpPr>
          <p:nvPr>
            <p:ph type="title"/>
          </p:nvPr>
        </p:nvSpPr>
        <p:spPr>
          <a:xfrm>
            <a:off x="0" y="-1093077"/>
            <a:ext cx="6417315" cy="1765739"/>
          </a:xfrm>
        </p:spPr>
        <p:txBody>
          <a:bodyPr/>
          <a:lstStyle/>
          <a:p>
            <a:r>
              <a:rPr lang="en-IN" dirty="0">
                <a:solidFill>
                  <a:schemeClr val="tx1">
                    <a:lumMod val="75000"/>
                    <a:lumOff val="25000"/>
                  </a:schemeClr>
                </a:solidFill>
              </a:rPr>
              <a:t>Page 1 -  Performance Summary</a:t>
            </a:r>
            <a:endParaRPr lang="en-US" dirty="0"/>
          </a:p>
        </p:txBody>
      </p:sp>
      <p:pic>
        <p:nvPicPr>
          <p:cNvPr id="13" name="Picture 12" descr="A screenshot of a graph">
            <a:extLst>
              <a:ext uri="{FF2B5EF4-FFF2-40B4-BE49-F238E27FC236}">
                <a16:creationId xmlns:a16="http://schemas.microsoft.com/office/drawing/2014/main" id="{0B486A19-D8A4-25DB-8866-E512E7A9585D}"/>
              </a:ext>
            </a:extLst>
          </p:cNvPr>
          <p:cNvPicPr>
            <a:picLocks noChangeAspect="1"/>
          </p:cNvPicPr>
          <p:nvPr/>
        </p:nvPicPr>
        <p:blipFill>
          <a:blip r:embed="rId2"/>
          <a:stretch>
            <a:fillRect/>
          </a:stretch>
        </p:blipFill>
        <p:spPr>
          <a:xfrm>
            <a:off x="924910" y="869759"/>
            <a:ext cx="10667321" cy="5382948"/>
          </a:xfrm>
          <a:prstGeom prst="rect">
            <a:avLst/>
          </a:prstGeom>
        </p:spPr>
      </p:pic>
    </p:spTree>
    <p:extLst>
      <p:ext uri="{BB962C8B-B14F-4D97-AF65-F5344CB8AC3E}">
        <p14:creationId xmlns:p14="http://schemas.microsoft.com/office/powerpoint/2010/main" val="3552945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A15F29-189F-2BFC-024A-ECF3AF87B29E}"/>
              </a:ext>
            </a:extLst>
          </p:cNvPr>
          <p:cNvSpPr>
            <a:spLocks noGrp="1"/>
          </p:cNvSpPr>
          <p:nvPr>
            <p:ph type="title"/>
          </p:nvPr>
        </p:nvSpPr>
        <p:spPr>
          <a:xfrm>
            <a:off x="-644884" y="0"/>
            <a:ext cx="7684781" cy="734961"/>
          </a:xfrm>
        </p:spPr>
        <p:txBody>
          <a:bodyPr/>
          <a:lstStyle/>
          <a:p>
            <a:r>
              <a:rPr lang="en-IN" dirty="0">
                <a:solidFill>
                  <a:schemeClr val="tx1">
                    <a:lumMod val="75000"/>
                    <a:lumOff val="25000"/>
                  </a:schemeClr>
                </a:solidFill>
              </a:rPr>
              <a:t>Page 2 -  Customer Segmentation</a:t>
            </a:r>
            <a:endParaRPr lang="en-US" dirty="0"/>
          </a:p>
        </p:txBody>
      </p:sp>
      <p:pic>
        <p:nvPicPr>
          <p:cNvPr id="11" name="Picture 10" descr="A screenshot of a computer">
            <a:extLst>
              <a:ext uri="{FF2B5EF4-FFF2-40B4-BE49-F238E27FC236}">
                <a16:creationId xmlns:a16="http://schemas.microsoft.com/office/drawing/2014/main" id="{D058D950-1689-1348-F3AC-B8823FE684B0}"/>
              </a:ext>
            </a:extLst>
          </p:cNvPr>
          <p:cNvPicPr>
            <a:picLocks noChangeAspect="1"/>
          </p:cNvPicPr>
          <p:nvPr/>
        </p:nvPicPr>
        <p:blipFill>
          <a:blip r:embed="rId2"/>
          <a:stretch>
            <a:fillRect/>
          </a:stretch>
        </p:blipFill>
        <p:spPr>
          <a:xfrm>
            <a:off x="688694" y="916269"/>
            <a:ext cx="10854377" cy="5481901"/>
          </a:xfrm>
          <a:prstGeom prst="rect">
            <a:avLst/>
          </a:prstGeom>
        </p:spPr>
      </p:pic>
    </p:spTree>
    <p:extLst>
      <p:ext uri="{BB962C8B-B14F-4D97-AF65-F5344CB8AC3E}">
        <p14:creationId xmlns:p14="http://schemas.microsoft.com/office/powerpoint/2010/main" val="360699555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257;g21197e7cf6e_0_97">
            <a:extLst>
              <a:ext uri="{FF2B5EF4-FFF2-40B4-BE49-F238E27FC236}">
                <a16:creationId xmlns:a16="http://schemas.microsoft.com/office/drawing/2014/main" id="{EED2CB7E-ABBB-9D5B-173D-E25472B692C0}"/>
              </a:ext>
            </a:extLst>
          </p:cNvPr>
          <p:cNvSpPr txBox="1">
            <a:spLocks noGrp="1"/>
          </p:cNvSpPr>
          <p:nvPr>
            <p:ph type="title"/>
          </p:nvPr>
        </p:nvSpPr>
        <p:spPr>
          <a:xfrm>
            <a:off x="141698" y="148158"/>
            <a:ext cx="7065347" cy="492443"/>
          </a:xfrm>
          <a:prstGeom prst="rect">
            <a:avLst/>
          </a:prstGeom>
          <a:noFill/>
          <a:ln>
            <a:noFill/>
          </a:ln>
        </p:spPr>
        <p:txBody>
          <a:bodyPr spcFirstLastPara="1" wrap="square" lIns="0" tIns="0" rIns="0" bIns="0" anchor="t" anchorCtr="0">
            <a:spAutoFit/>
          </a:bodyPr>
          <a:lstStyle/>
          <a:p>
            <a:pPr lvl="0" algn="l">
              <a:lnSpc>
                <a:spcPct val="100000"/>
              </a:lnSpc>
              <a:buSzPts val="1800"/>
            </a:pPr>
            <a:r>
              <a:rPr lang="en-IN" dirty="0">
                <a:solidFill>
                  <a:schemeClr val="tx1">
                    <a:lumMod val="75000"/>
                    <a:lumOff val="25000"/>
                  </a:schemeClr>
                </a:solidFill>
              </a:rPr>
              <a:t>Page 3 -  Revenue Scenarios</a:t>
            </a:r>
            <a:endParaRPr dirty="0">
              <a:solidFill>
                <a:schemeClr val="tx1">
                  <a:lumMod val="75000"/>
                  <a:lumOff val="25000"/>
                </a:schemeClr>
              </a:solidFill>
            </a:endParaRPr>
          </a:p>
        </p:txBody>
      </p:sp>
      <p:pic>
        <p:nvPicPr>
          <p:cNvPr id="9" name="Picture 8" descr="A screenshot of a computer&#10;&#10;AI-generated content may be incorrect.">
            <a:extLst>
              <a:ext uri="{FF2B5EF4-FFF2-40B4-BE49-F238E27FC236}">
                <a16:creationId xmlns:a16="http://schemas.microsoft.com/office/drawing/2014/main" id="{1378E3AF-C031-EDD9-C21A-B2C0E819C73F}"/>
              </a:ext>
            </a:extLst>
          </p:cNvPr>
          <p:cNvPicPr>
            <a:picLocks noChangeAspect="1"/>
          </p:cNvPicPr>
          <p:nvPr/>
        </p:nvPicPr>
        <p:blipFill>
          <a:blip r:embed="rId2"/>
          <a:stretch>
            <a:fillRect/>
          </a:stretch>
        </p:blipFill>
        <p:spPr>
          <a:xfrm>
            <a:off x="532411" y="807175"/>
            <a:ext cx="11174628" cy="5656687"/>
          </a:xfrm>
          <a:prstGeom prst="rect">
            <a:avLst/>
          </a:prstGeom>
        </p:spPr>
      </p:pic>
    </p:spTree>
    <p:extLst>
      <p:ext uri="{BB962C8B-B14F-4D97-AF65-F5344CB8AC3E}">
        <p14:creationId xmlns:p14="http://schemas.microsoft.com/office/powerpoint/2010/main" val="354312787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pic>
        <p:nvPicPr>
          <p:cNvPr id="429" name="Google Shape;429;g215a699482b_0_554"/>
          <p:cNvPicPr preferRelativeResize="0"/>
          <p:nvPr/>
        </p:nvPicPr>
        <p:blipFill rotWithShape="1">
          <a:blip r:embed="rId3">
            <a:alphaModFix/>
          </a:blip>
          <a:srcRect t="7834" b="7834"/>
          <a:stretch/>
        </p:blipFill>
        <p:spPr>
          <a:xfrm>
            <a:off x="0" y="0"/>
            <a:ext cx="12192000" cy="6858001"/>
          </a:xfrm>
          <a:prstGeom prst="rect">
            <a:avLst/>
          </a:prstGeom>
          <a:noFill/>
          <a:ln>
            <a:noFill/>
          </a:ln>
        </p:spPr>
      </p:pic>
      <p:sp>
        <p:nvSpPr>
          <p:cNvPr id="430" name="Google Shape;430;g215a699482b_0_554"/>
          <p:cNvSpPr txBox="1">
            <a:spLocks noGrp="1"/>
          </p:cNvSpPr>
          <p:nvPr>
            <p:ph type="title"/>
          </p:nvPr>
        </p:nvSpPr>
        <p:spPr>
          <a:xfrm>
            <a:off x="533400" y="-697772"/>
            <a:ext cx="6168300" cy="948300"/>
          </a:xfrm>
          <a:prstGeom prst="rect">
            <a:avLst/>
          </a:prstGeom>
          <a:noFill/>
          <a:ln>
            <a:noFill/>
          </a:ln>
        </p:spPr>
        <p:txBody>
          <a:bodyPr spcFirstLastPara="1" wrap="square" lIns="0" tIns="0" rIns="0" bIns="0" anchor="t" anchorCtr="0">
            <a:spAutoFit/>
          </a:bodyPr>
          <a:lstStyle/>
          <a:p>
            <a:pPr marL="0" lvl="0" indent="0" algn="l" rtl="0">
              <a:lnSpc>
                <a:spcPct val="120000"/>
              </a:lnSpc>
              <a:spcBef>
                <a:spcPts val="0"/>
              </a:spcBef>
              <a:spcAft>
                <a:spcPts val="600"/>
              </a:spcAft>
              <a:buSzPts val="1800"/>
              <a:buNone/>
            </a:pPr>
            <a:br>
              <a:rPr lang="en-US">
                <a:solidFill>
                  <a:schemeClr val="lt1"/>
                </a:solidFill>
              </a:rPr>
            </a:br>
            <a:endParaRPr>
              <a:solidFill>
                <a:schemeClr val="lt1"/>
              </a:solidFill>
            </a:endParaRPr>
          </a:p>
        </p:txBody>
      </p:sp>
      <p:sp>
        <p:nvSpPr>
          <p:cNvPr id="431" name="Google Shape;431;g215a699482b_0_554"/>
          <p:cNvSpPr/>
          <p:nvPr/>
        </p:nvSpPr>
        <p:spPr>
          <a:xfrm rot="10800000" flipH="1">
            <a:off x="338397" y="6250798"/>
            <a:ext cx="249300" cy="2493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Poppins"/>
              <a:ea typeface="Poppins"/>
              <a:cs typeface="Poppins"/>
              <a:sym typeface="Poppins"/>
            </a:endParaRPr>
          </a:p>
        </p:txBody>
      </p:sp>
      <p:sp>
        <p:nvSpPr>
          <p:cNvPr id="432" name="Google Shape;432;g215a699482b_0_554"/>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35</a:t>
            </a:fld>
            <a:endParaRPr sz="900" b="0" i="0" u="none" strike="noStrike" cap="none">
              <a:solidFill>
                <a:srgbClr val="FFFFFF"/>
              </a:solidFill>
              <a:latin typeface="Poppins"/>
              <a:ea typeface="Poppins"/>
              <a:cs typeface="Poppins"/>
              <a:sym typeface="Poppins"/>
            </a:endParaRPr>
          </a:p>
        </p:txBody>
      </p:sp>
      <p:sp>
        <p:nvSpPr>
          <p:cNvPr id="433" name="Google Shape;433;g215a699482b_0_554"/>
          <p:cNvSpPr/>
          <p:nvPr/>
        </p:nvSpPr>
        <p:spPr>
          <a:xfrm>
            <a:off x="0" y="2547468"/>
            <a:ext cx="7222500" cy="2325600"/>
          </a:xfrm>
          <a:prstGeom prst="rect">
            <a:avLst/>
          </a:prstGeom>
          <a:solidFill>
            <a:schemeClr val="accent4">
              <a:alpha val="8392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Poppins"/>
              <a:ea typeface="Poppins"/>
              <a:cs typeface="Poppins"/>
              <a:sym typeface="Poppins"/>
            </a:endParaRPr>
          </a:p>
        </p:txBody>
      </p:sp>
      <p:sp>
        <p:nvSpPr>
          <p:cNvPr id="434" name="Google Shape;434;g215a699482b_0_554"/>
          <p:cNvSpPr txBox="1"/>
          <p:nvPr/>
        </p:nvSpPr>
        <p:spPr>
          <a:xfrm>
            <a:off x="533400" y="3704000"/>
            <a:ext cx="5057400" cy="594009"/>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600"/>
              </a:spcAft>
              <a:buClr>
                <a:srgbClr val="000000"/>
              </a:buClr>
              <a:buSzPts val="1800"/>
              <a:buFont typeface="Arial"/>
              <a:buNone/>
            </a:pPr>
            <a:r>
              <a:rPr lang="en-US" sz="2800" b="1" dirty="0">
                <a:solidFill>
                  <a:srgbClr val="FFFFFF"/>
                </a:solidFill>
                <a:latin typeface="Poppins"/>
                <a:ea typeface="Poppins"/>
                <a:cs typeface="Poppins"/>
                <a:sym typeface="Poppins"/>
              </a:rPr>
              <a:t>Conclusion</a:t>
            </a:r>
            <a:endParaRPr sz="2800" b="0" i="0" u="none" strike="noStrike" cap="none" dirty="0">
              <a:solidFill>
                <a:srgbClr val="FFFFFF"/>
              </a:solidFill>
              <a:latin typeface="Poppins"/>
              <a:ea typeface="Poppins"/>
              <a:cs typeface="Poppins"/>
              <a:sym typeface="Poppins"/>
            </a:endParaRPr>
          </a:p>
        </p:txBody>
      </p:sp>
      <p:pic>
        <p:nvPicPr>
          <p:cNvPr id="435" name="Google Shape;435;g215a699482b_0_554"/>
          <p:cNvPicPr preferRelativeResize="0"/>
          <p:nvPr/>
        </p:nvPicPr>
        <p:blipFill rotWithShape="1">
          <a:blip r:embed="rId4">
            <a:alphaModFix/>
          </a:blip>
          <a:srcRect/>
          <a:stretch/>
        </p:blipFill>
        <p:spPr>
          <a:xfrm>
            <a:off x="533400" y="2835734"/>
            <a:ext cx="518323" cy="518323"/>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g21194ee596e_0_187"/>
          <p:cNvSpPr/>
          <p:nvPr/>
        </p:nvSpPr>
        <p:spPr>
          <a:xfrm>
            <a:off x="3596640" y="5699760"/>
            <a:ext cx="8595300" cy="11583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Poppins"/>
              <a:ea typeface="Poppins"/>
              <a:cs typeface="Poppins"/>
              <a:sym typeface="Poppins"/>
            </a:endParaRPr>
          </a:p>
        </p:txBody>
      </p:sp>
      <p:sp>
        <p:nvSpPr>
          <p:cNvPr id="264" name="Google Shape;264;g21194ee596e_0_18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36</a:t>
            </a:fld>
            <a:endParaRPr sz="900" b="0" i="0" u="none" strike="noStrike" cap="none">
              <a:solidFill>
                <a:srgbClr val="FFFFFF"/>
              </a:solidFill>
              <a:latin typeface="Poppins"/>
              <a:ea typeface="Poppins"/>
              <a:cs typeface="Poppins"/>
              <a:sym typeface="Poppins"/>
            </a:endParaRPr>
          </a:p>
        </p:txBody>
      </p:sp>
      <p:pic>
        <p:nvPicPr>
          <p:cNvPr id="265" name="Google Shape;265;g21194ee596e_0_187"/>
          <p:cNvPicPr preferRelativeResize="0"/>
          <p:nvPr/>
        </p:nvPicPr>
        <p:blipFill rotWithShape="1">
          <a:blip r:embed="rId3">
            <a:alphaModFix/>
          </a:blip>
          <a:srcRect/>
          <a:stretch/>
        </p:blipFill>
        <p:spPr>
          <a:xfrm>
            <a:off x="10680519" y="6258025"/>
            <a:ext cx="1165860" cy="234849"/>
          </a:xfrm>
          <a:prstGeom prst="rect">
            <a:avLst/>
          </a:prstGeom>
          <a:noFill/>
          <a:ln>
            <a:noFill/>
          </a:ln>
        </p:spPr>
      </p:pic>
      <p:sp>
        <p:nvSpPr>
          <p:cNvPr id="267" name="Google Shape;267;g21194ee596e_0_18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36</a:t>
            </a:fld>
            <a:endParaRPr sz="900" b="0" i="0" u="none" strike="noStrike" cap="none" dirty="0">
              <a:solidFill>
                <a:srgbClr val="FFFFFF"/>
              </a:solidFill>
              <a:latin typeface="Poppins"/>
              <a:ea typeface="Poppins"/>
              <a:cs typeface="Poppins"/>
              <a:sym typeface="Poppins"/>
            </a:endParaRPr>
          </a:p>
        </p:txBody>
      </p:sp>
      <p:pic>
        <p:nvPicPr>
          <p:cNvPr id="269" name="Google Shape;269;g21194ee596e_0_187"/>
          <p:cNvPicPr preferRelativeResize="0"/>
          <p:nvPr/>
        </p:nvPicPr>
        <p:blipFill rotWithShape="1">
          <a:blip r:embed="rId4">
            <a:alphaModFix/>
          </a:blip>
          <a:srcRect/>
          <a:stretch/>
        </p:blipFill>
        <p:spPr>
          <a:xfrm>
            <a:off x="5733330" y="3882885"/>
            <a:ext cx="145275" cy="423000"/>
          </a:xfrm>
          <a:prstGeom prst="rect">
            <a:avLst/>
          </a:prstGeom>
          <a:noFill/>
          <a:ln>
            <a:noFill/>
          </a:ln>
        </p:spPr>
      </p:pic>
      <p:sp>
        <p:nvSpPr>
          <p:cNvPr id="8" name="TextBox 7">
            <a:extLst>
              <a:ext uri="{FF2B5EF4-FFF2-40B4-BE49-F238E27FC236}">
                <a16:creationId xmlns:a16="http://schemas.microsoft.com/office/drawing/2014/main" id="{2E78C0E6-E39C-48C6-A8B1-C7670646DFC4}"/>
              </a:ext>
            </a:extLst>
          </p:cNvPr>
          <p:cNvSpPr txBox="1"/>
          <p:nvPr/>
        </p:nvSpPr>
        <p:spPr>
          <a:xfrm>
            <a:off x="737648" y="1697842"/>
            <a:ext cx="11303283" cy="2554545"/>
          </a:xfrm>
          <a:prstGeom prst="rect">
            <a:avLst/>
          </a:prstGeom>
          <a:noFill/>
        </p:spPr>
        <p:txBody>
          <a:bodyPr wrap="square">
            <a:spAutoFit/>
          </a:bodyPr>
          <a:lstStyle/>
          <a:p>
            <a:r>
              <a:rPr lang="en-GB" sz="2000" dirty="0">
                <a:effectLst/>
                <a:latin typeface="Poppins" panose="020B0604020202020204" charset="0"/>
                <a:cs typeface="Poppins" panose="020B0604020202020204" charset="0"/>
              </a:rPr>
              <a:t>Completed end‑to‑end EDA and interactive Power BI dashboard, surfacing seasonality, SKU, channel &amp; regional insights.</a:t>
            </a:r>
            <a:br>
              <a:rPr lang="en-GB" sz="2000" dirty="0">
                <a:effectLst/>
                <a:latin typeface="Poppins" panose="020B0604020202020204" charset="0"/>
                <a:cs typeface="Poppins" panose="020B0604020202020204" charset="0"/>
              </a:rPr>
            </a:br>
            <a:br>
              <a:rPr lang="en-GB" sz="2000" dirty="0">
                <a:effectLst/>
                <a:latin typeface="Poppins" panose="020B0604020202020204" charset="0"/>
                <a:cs typeface="Poppins" panose="020B0604020202020204" charset="0"/>
              </a:rPr>
            </a:br>
            <a:r>
              <a:rPr lang="en-GB" sz="2000" dirty="0">
                <a:effectLst/>
                <a:latin typeface="Poppins" panose="020B0604020202020204" charset="0"/>
                <a:cs typeface="Poppins" panose="020B0604020202020204" charset="0"/>
              </a:rPr>
              <a:t>Insights inform sales policies and operational planning (store &amp; warehouse prep aligned with annual trends).</a:t>
            </a:r>
            <a:br>
              <a:rPr lang="en-GB" sz="2000" dirty="0">
                <a:effectLst/>
                <a:latin typeface="Poppins" panose="020B0604020202020204" charset="0"/>
                <a:cs typeface="Poppins" panose="020B0604020202020204" charset="0"/>
              </a:rPr>
            </a:br>
            <a:br>
              <a:rPr lang="en-GB" sz="2000" dirty="0">
                <a:effectLst/>
                <a:latin typeface="Poppins" panose="020B0604020202020204" charset="0"/>
                <a:cs typeface="Poppins" panose="020B0604020202020204" charset="0"/>
              </a:rPr>
            </a:br>
            <a:r>
              <a:rPr lang="en-GB" sz="2000" dirty="0">
                <a:effectLst/>
                <a:latin typeface="Poppins" panose="020B0604020202020204" charset="0"/>
                <a:cs typeface="Poppins" panose="020B0604020202020204" charset="0"/>
              </a:rPr>
              <a:t>Stakeholders can self‑serve real‑time analysis and confidently onboard new datasets for additional use cases.</a:t>
            </a:r>
            <a:endParaRPr lang="en-IN" sz="2000" dirty="0">
              <a:latin typeface="Poppins" panose="020B0604020202020204" charset="0"/>
              <a:cs typeface="Poppins" panose="020B0604020202020204" charset="0"/>
            </a:endParaRPr>
          </a:p>
        </p:txBody>
      </p:sp>
      <p:sp>
        <p:nvSpPr>
          <p:cNvPr id="9" name="Oval 8">
            <a:extLst>
              <a:ext uri="{FF2B5EF4-FFF2-40B4-BE49-F238E27FC236}">
                <a16:creationId xmlns:a16="http://schemas.microsoft.com/office/drawing/2014/main" id="{25899429-0509-4954-9904-127D47897E3B}"/>
              </a:ext>
            </a:extLst>
          </p:cNvPr>
          <p:cNvSpPr/>
          <p:nvPr/>
        </p:nvSpPr>
        <p:spPr>
          <a:xfrm>
            <a:off x="485129" y="1821095"/>
            <a:ext cx="132080" cy="131225"/>
          </a:xfrm>
          <a:prstGeom prst="ellipse">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Oval 9">
            <a:extLst>
              <a:ext uri="{FF2B5EF4-FFF2-40B4-BE49-F238E27FC236}">
                <a16:creationId xmlns:a16="http://schemas.microsoft.com/office/drawing/2014/main" id="{78474A8C-FCEA-44E1-B5DC-1F14CF23E711}"/>
              </a:ext>
            </a:extLst>
          </p:cNvPr>
          <p:cNvSpPr/>
          <p:nvPr/>
        </p:nvSpPr>
        <p:spPr>
          <a:xfrm>
            <a:off x="485129" y="2728304"/>
            <a:ext cx="132080" cy="131225"/>
          </a:xfrm>
          <a:prstGeom prst="ellipse">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Oval 10">
            <a:extLst>
              <a:ext uri="{FF2B5EF4-FFF2-40B4-BE49-F238E27FC236}">
                <a16:creationId xmlns:a16="http://schemas.microsoft.com/office/drawing/2014/main" id="{41993E46-DEA3-4076-A647-F1F327237E38}"/>
              </a:ext>
            </a:extLst>
          </p:cNvPr>
          <p:cNvSpPr/>
          <p:nvPr/>
        </p:nvSpPr>
        <p:spPr>
          <a:xfrm>
            <a:off x="485129" y="3635513"/>
            <a:ext cx="132080" cy="131225"/>
          </a:xfrm>
          <a:prstGeom prst="ellipse">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 name="Picture 2">
            <a:extLst>
              <a:ext uri="{FF2B5EF4-FFF2-40B4-BE49-F238E27FC236}">
                <a16:creationId xmlns:a16="http://schemas.microsoft.com/office/drawing/2014/main" id="{7DECB025-957C-446A-AEFE-4D398A3F1C67}"/>
              </a:ext>
            </a:extLst>
          </p:cNvPr>
          <p:cNvPicPr>
            <a:picLocks noChangeAspect="1"/>
          </p:cNvPicPr>
          <p:nvPr/>
        </p:nvPicPr>
        <p:blipFill>
          <a:blip r:embed="rId5"/>
          <a:stretch>
            <a:fillRect/>
          </a:stretch>
        </p:blipFill>
        <p:spPr>
          <a:xfrm>
            <a:off x="6638926" y="372008"/>
            <a:ext cx="427972" cy="427972"/>
          </a:xfrm>
          <a:prstGeom prst="rect">
            <a:avLst/>
          </a:prstGeom>
        </p:spPr>
      </p:pic>
      <p:sp>
        <p:nvSpPr>
          <p:cNvPr id="16" name="TextBox 15">
            <a:extLst>
              <a:ext uri="{FF2B5EF4-FFF2-40B4-BE49-F238E27FC236}">
                <a16:creationId xmlns:a16="http://schemas.microsoft.com/office/drawing/2014/main" id="{949A4F80-588E-41BA-A9AE-5B43AC3CC4D8}"/>
              </a:ext>
            </a:extLst>
          </p:cNvPr>
          <p:cNvSpPr txBox="1"/>
          <p:nvPr/>
        </p:nvSpPr>
        <p:spPr>
          <a:xfrm>
            <a:off x="3802898" y="312933"/>
            <a:ext cx="2969377" cy="584775"/>
          </a:xfrm>
          <a:prstGeom prst="rect">
            <a:avLst/>
          </a:prstGeom>
          <a:noFill/>
        </p:spPr>
        <p:txBody>
          <a:bodyPr wrap="square">
            <a:spAutoFit/>
          </a:bodyPr>
          <a:lstStyle/>
          <a:p>
            <a:r>
              <a:rPr kumimoji="0" lang="en-IN" sz="3200" b="1" i="0" u="none" strike="noStrike" kern="0" cap="none" spc="0" normalizeH="0" baseline="0" noProof="0" dirty="0">
                <a:ln>
                  <a:noFill/>
                </a:ln>
                <a:solidFill>
                  <a:srgbClr val="000000">
                    <a:lumMod val="65000"/>
                    <a:lumOff val="35000"/>
                  </a:srgbClr>
                </a:solidFill>
                <a:effectLst/>
                <a:uLnTx/>
                <a:uFillTx/>
                <a:latin typeface="Poppins"/>
                <a:cs typeface="Poppins"/>
                <a:sym typeface="Poppins"/>
              </a:rPr>
              <a:t>Conclusions</a:t>
            </a:r>
            <a:endParaRPr lang="en-IN" sz="3200" dirty="0"/>
          </a:p>
        </p:txBody>
      </p:sp>
    </p:spTree>
    <p:extLst>
      <p:ext uri="{BB962C8B-B14F-4D97-AF65-F5344CB8AC3E}">
        <p14:creationId xmlns:p14="http://schemas.microsoft.com/office/powerpoint/2010/main" val="404149639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g21194ee596e_0_187"/>
          <p:cNvSpPr/>
          <p:nvPr/>
        </p:nvSpPr>
        <p:spPr>
          <a:xfrm>
            <a:off x="3596640" y="5699760"/>
            <a:ext cx="8595300" cy="11583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Poppins"/>
              <a:ea typeface="Poppins"/>
              <a:cs typeface="Poppins"/>
              <a:sym typeface="Poppins"/>
            </a:endParaRPr>
          </a:p>
        </p:txBody>
      </p:sp>
      <p:sp>
        <p:nvSpPr>
          <p:cNvPr id="264" name="Google Shape;264;g21194ee596e_0_18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37</a:t>
            </a:fld>
            <a:endParaRPr sz="900" b="0" i="0" u="none" strike="noStrike" cap="none">
              <a:solidFill>
                <a:srgbClr val="FFFFFF"/>
              </a:solidFill>
              <a:latin typeface="Poppins"/>
              <a:ea typeface="Poppins"/>
              <a:cs typeface="Poppins"/>
              <a:sym typeface="Poppins"/>
            </a:endParaRPr>
          </a:p>
        </p:txBody>
      </p:sp>
      <p:pic>
        <p:nvPicPr>
          <p:cNvPr id="265" name="Google Shape;265;g21194ee596e_0_187"/>
          <p:cNvPicPr preferRelativeResize="0"/>
          <p:nvPr/>
        </p:nvPicPr>
        <p:blipFill rotWithShape="1">
          <a:blip r:embed="rId3">
            <a:alphaModFix/>
          </a:blip>
          <a:srcRect/>
          <a:stretch/>
        </p:blipFill>
        <p:spPr>
          <a:xfrm>
            <a:off x="10680519" y="6258025"/>
            <a:ext cx="1165860" cy="234849"/>
          </a:xfrm>
          <a:prstGeom prst="rect">
            <a:avLst/>
          </a:prstGeom>
          <a:noFill/>
          <a:ln>
            <a:noFill/>
          </a:ln>
        </p:spPr>
      </p:pic>
      <p:sp>
        <p:nvSpPr>
          <p:cNvPr id="267" name="Google Shape;267;g21194ee596e_0_18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37</a:t>
            </a:fld>
            <a:endParaRPr sz="900" b="0" i="0" u="none" strike="noStrike" cap="none" dirty="0">
              <a:solidFill>
                <a:srgbClr val="FFFFFF"/>
              </a:solidFill>
              <a:latin typeface="Poppins"/>
              <a:ea typeface="Poppins"/>
              <a:cs typeface="Poppins"/>
              <a:sym typeface="Poppins"/>
            </a:endParaRPr>
          </a:p>
        </p:txBody>
      </p:sp>
      <p:pic>
        <p:nvPicPr>
          <p:cNvPr id="269" name="Google Shape;269;g21194ee596e_0_187"/>
          <p:cNvPicPr preferRelativeResize="0"/>
          <p:nvPr/>
        </p:nvPicPr>
        <p:blipFill rotWithShape="1">
          <a:blip r:embed="rId4">
            <a:alphaModFix/>
          </a:blip>
          <a:srcRect/>
          <a:stretch/>
        </p:blipFill>
        <p:spPr>
          <a:xfrm>
            <a:off x="5733330" y="3882885"/>
            <a:ext cx="145275" cy="423000"/>
          </a:xfrm>
          <a:prstGeom prst="rect">
            <a:avLst/>
          </a:prstGeom>
          <a:noFill/>
          <a:ln>
            <a:noFill/>
          </a:ln>
        </p:spPr>
      </p:pic>
      <p:sp>
        <p:nvSpPr>
          <p:cNvPr id="11" name="Oval 10">
            <a:extLst>
              <a:ext uri="{FF2B5EF4-FFF2-40B4-BE49-F238E27FC236}">
                <a16:creationId xmlns:a16="http://schemas.microsoft.com/office/drawing/2014/main" id="{41993E46-DEA3-4076-A647-F1F327237E38}"/>
              </a:ext>
            </a:extLst>
          </p:cNvPr>
          <p:cNvSpPr/>
          <p:nvPr/>
        </p:nvSpPr>
        <p:spPr>
          <a:xfrm>
            <a:off x="7172383" y="2383375"/>
            <a:ext cx="132080" cy="131225"/>
          </a:xfrm>
          <a:prstGeom prst="ellipse">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9EF86CAF-AF8E-4B21-8106-07E3225F85F6}"/>
              </a:ext>
            </a:extLst>
          </p:cNvPr>
          <p:cNvSpPr txBox="1"/>
          <p:nvPr/>
        </p:nvSpPr>
        <p:spPr>
          <a:xfrm>
            <a:off x="3940497" y="1800953"/>
            <a:ext cx="4486104" cy="1015663"/>
          </a:xfrm>
          <a:prstGeom prst="rect">
            <a:avLst/>
          </a:prstGeom>
          <a:noFill/>
        </p:spPr>
        <p:txBody>
          <a:bodyPr wrap="square">
            <a:spAutoFit/>
          </a:bodyPr>
          <a:lstStyle/>
          <a:p>
            <a:r>
              <a:rPr lang="en-IN" sz="6000" b="1" dirty="0">
                <a:solidFill>
                  <a:srgbClr val="000000">
                    <a:lumMod val="65000"/>
                    <a:lumOff val="35000"/>
                  </a:srgbClr>
                </a:solidFill>
                <a:latin typeface="Comic Sans MS" panose="030F0702030302020204" pitchFamily="66" charset="0"/>
                <a:cs typeface="Poppins"/>
                <a:sym typeface="Poppins"/>
              </a:rPr>
              <a:t>T</a:t>
            </a:r>
            <a:r>
              <a:rPr kumimoji="0" lang="en-IN" sz="6000" b="1" i="0" u="none" strike="noStrike" kern="0" cap="none" spc="0" normalizeH="0" baseline="0" noProof="0" dirty="0">
                <a:ln>
                  <a:noFill/>
                </a:ln>
                <a:solidFill>
                  <a:srgbClr val="000000">
                    <a:lumMod val="65000"/>
                    <a:lumOff val="35000"/>
                  </a:srgbClr>
                </a:solidFill>
                <a:effectLst/>
                <a:uLnTx/>
                <a:uFillTx/>
                <a:latin typeface="Comic Sans MS" panose="030F0702030302020204" pitchFamily="66" charset="0"/>
                <a:cs typeface="Poppins"/>
                <a:sym typeface="Poppins"/>
              </a:rPr>
              <a:t>hank You</a:t>
            </a:r>
            <a:endParaRPr lang="en-IN" sz="6000" dirty="0">
              <a:latin typeface="Comic Sans MS" panose="030F0702030302020204" pitchFamily="66" charset="0"/>
            </a:endParaRPr>
          </a:p>
        </p:txBody>
      </p:sp>
      <p:pic>
        <p:nvPicPr>
          <p:cNvPr id="3" name="Picture 2">
            <a:extLst>
              <a:ext uri="{FF2B5EF4-FFF2-40B4-BE49-F238E27FC236}">
                <a16:creationId xmlns:a16="http://schemas.microsoft.com/office/drawing/2014/main" id="{7DECB025-957C-446A-AEFE-4D398A3F1C67}"/>
              </a:ext>
            </a:extLst>
          </p:cNvPr>
          <p:cNvPicPr>
            <a:picLocks noChangeAspect="1"/>
          </p:cNvPicPr>
          <p:nvPr/>
        </p:nvPicPr>
        <p:blipFill>
          <a:blip r:embed="rId5"/>
          <a:srcRect/>
          <a:stretch/>
        </p:blipFill>
        <p:spPr>
          <a:xfrm>
            <a:off x="4430104" y="2938837"/>
            <a:ext cx="3029082" cy="3029082"/>
          </a:xfrm>
          <a:prstGeom prst="rect">
            <a:avLst/>
          </a:prstGeom>
        </p:spPr>
      </p:pic>
    </p:spTree>
    <p:extLst>
      <p:ext uri="{BB962C8B-B14F-4D97-AF65-F5344CB8AC3E}">
        <p14:creationId xmlns:p14="http://schemas.microsoft.com/office/powerpoint/2010/main" val="34751237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g21194ee596e_0_174"/>
          <p:cNvSpPr/>
          <p:nvPr/>
        </p:nvSpPr>
        <p:spPr>
          <a:xfrm>
            <a:off x="3596640" y="5699760"/>
            <a:ext cx="8595300" cy="11583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Poppins"/>
              <a:ea typeface="Poppins"/>
              <a:cs typeface="Poppins"/>
              <a:sym typeface="Poppins"/>
            </a:endParaRPr>
          </a:p>
        </p:txBody>
      </p:sp>
      <p:sp>
        <p:nvSpPr>
          <p:cNvPr id="169" name="Google Shape;169;g21194ee596e_0_174"/>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4</a:t>
            </a:fld>
            <a:endParaRPr sz="900" b="0" i="0" u="none" strike="noStrike" cap="none">
              <a:solidFill>
                <a:srgbClr val="FFFFFF"/>
              </a:solidFill>
              <a:latin typeface="Poppins"/>
              <a:ea typeface="Poppins"/>
              <a:cs typeface="Poppins"/>
              <a:sym typeface="Poppins"/>
            </a:endParaRPr>
          </a:p>
        </p:txBody>
      </p:sp>
      <p:pic>
        <p:nvPicPr>
          <p:cNvPr id="170" name="Google Shape;170;g21194ee596e_0_174"/>
          <p:cNvPicPr preferRelativeResize="0"/>
          <p:nvPr/>
        </p:nvPicPr>
        <p:blipFill rotWithShape="1">
          <a:blip r:embed="rId3">
            <a:alphaModFix/>
          </a:blip>
          <a:srcRect/>
          <a:stretch/>
        </p:blipFill>
        <p:spPr>
          <a:xfrm>
            <a:off x="10680519" y="6258025"/>
            <a:ext cx="1165860" cy="234849"/>
          </a:xfrm>
          <a:prstGeom prst="rect">
            <a:avLst/>
          </a:prstGeom>
          <a:noFill/>
          <a:ln>
            <a:noFill/>
          </a:ln>
        </p:spPr>
      </p:pic>
      <p:sp>
        <p:nvSpPr>
          <p:cNvPr id="171" name="Google Shape;171;g21194ee596e_0_174"/>
          <p:cNvSpPr/>
          <p:nvPr/>
        </p:nvSpPr>
        <p:spPr>
          <a:xfrm>
            <a:off x="3596640" y="5699760"/>
            <a:ext cx="8595300" cy="11583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Poppins"/>
              <a:ea typeface="Poppins"/>
              <a:cs typeface="Poppins"/>
              <a:sym typeface="Poppins"/>
            </a:endParaRPr>
          </a:p>
        </p:txBody>
      </p:sp>
      <p:sp>
        <p:nvSpPr>
          <p:cNvPr id="173" name="Google Shape;173;g21194ee596e_0_174"/>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4</a:t>
            </a:fld>
            <a:endParaRPr sz="900" b="0" i="0" u="none" strike="noStrike" cap="none">
              <a:solidFill>
                <a:srgbClr val="FFFFFF"/>
              </a:solidFill>
              <a:latin typeface="Poppins"/>
              <a:ea typeface="Poppins"/>
              <a:cs typeface="Poppins"/>
              <a:sym typeface="Poppins"/>
            </a:endParaRPr>
          </a:p>
        </p:txBody>
      </p:sp>
      <p:pic>
        <p:nvPicPr>
          <p:cNvPr id="174" name="Google Shape;174;g21194ee596e_0_174"/>
          <p:cNvPicPr preferRelativeResize="0"/>
          <p:nvPr/>
        </p:nvPicPr>
        <p:blipFill rotWithShape="1">
          <a:blip r:embed="rId3">
            <a:alphaModFix/>
          </a:blip>
          <a:srcRect/>
          <a:stretch/>
        </p:blipFill>
        <p:spPr>
          <a:xfrm>
            <a:off x="10680519" y="6258025"/>
            <a:ext cx="1165860" cy="234849"/>
          </a:xfrm>
          <a:prstGeom prst="rect">
            <a:avLst/>
          </a:prstGeom>
          <a:noFill/>
          <a:ln>
            <a:noFill/>
          </a:ln>
        </p:spPr>
      </p:pic>
      <p:sp>
        <p:nvSpPr>
          <p:cNvPr id="175" name="Google Shape;175;g21194ee596e_0_174"/>
          <p:cNvSpPr txBox="1"/>
          <p:nvPr/>
        </p:nvSpPr>
        <p:spPr>
          <a:xfrm>
            <a:off x="718370" y="4046180"/>
            <a:ext cx="10305230" cy="1846659"/>
          </a:xfrm>
          <a:prstGeom prst="rect">
            <a:avLst/>
          </a:prstGeom>
          <a:noFill/>
          <a:ln>
            <a:noFill/>
          </a:ln>
        </p:spPr>
        <p:txBody>
          <a:bodyPr spcFirstLastPara="1" wrap="square" lIns="0" tIns="0" rIns="0" bIns="0" anchor="t" anchorCtr="0">
            <a:spAutoFit/>
          </a:bodyPr>
          <a:lstStyle/>
          <a:p>
            <a:pPr marL="139700" marR="0" lvl="0" algn="l" rtl="0">
              <a:lnSpc>
                <a:spcPct val="150000"/>
              </a:lnSpc>
              <a:spcBef>
                <a:spcPts val="0"/>
              </a:spcBef>
              <a:spcAft>
                <a:spcPts val="0"/>
              </a:spcAft>
              <a:buClr>
                <a:schemeClr val="dk1"/>
              </a:buClr>
              <a:buSzPts val="1400"/>
            </a:pPr>
            <a:r>
              <a:rPr lang="en-GB" sz="1600" dirty="0">
                <a:effectLst/>
                <a:latin typeface="Poppins" panose="020B0604020202020204" charset="0"/>
                <a:cs typeface="Poppins" panose="020B0604020202020204" charset="0"/>
              </a:rPr>
              <a:t>Inconsistent revenue and profit performance across U.S. regions</a:t>
            </a:r>
            <a:br>
              <a:rPr lang="en-GB" sz="1600" dirty="0">
                <a:effectLst/>
                <a:latin typeface="Poppins" panose="020B0604020202020204" charset="0"/>
                <a:cs typeface="Poppins" panose="020B0604020202020204" charset="0"/>
              </a:rPr>
            </a:br>
            <a:br>
              <a:rPr lang="en-GB" sz="1600" dirty="0">
                <a:effectLst/>
                <a:latin typeface="Poppins" panose="020B0604020202020204" charset="0"/>
                <a:cs typeface="Poppins" panose="020B0604020202020204" charset="0"/>
              </a:rPr>
            </a:br>
            <a:r>
              <a:rPr lang="en-GB" sz="1600" dirty="0">
                <a:effectLst/>
                <a:latin typeface="Poppins" panose="020B0604020202020204" charset="0"/>
                <a:cs typeface="Poppins" panose="020B0604020202020204" charset="0"/>
              </a:rPr>
              <a:t>Lack of visibility into seasonal swings, top SKUs, and channel profitability</a:t>
            </a:r>
            <a:br>
              <a:rPr lang="en-GB" sz="1600" dirty="0">
                <a:effectLst/>
                <a:latin typeface="Poppins" panose="020B0604020202020204" charset="0"/>
                <a:cs typeface="Poppins" panose="020B0604020202020204" charset="0"/>
              </a:rPr>
            </a:br>
            <a:br>
              <a:rPr lang="en-GB" sz="1600" dirty="0">
                <a:effectLst/>
                <a:latin typeface="Poppins" panose="020B0604020202020204" charset="0"/>
                <a:cs typeface="Poppins" panose="020B0604020202020204" charset="0"/>
              </a:rPr>
            </a:br>
            <a:r>
              <a:rPr lang="en-GB" sz="1600" dirty="0">
                <a:effectLst/>
                <a:latin typeface="Poppins" panose="020B0604020202020204" charset="0"/>
                <a:cs typeface="Poppins" panose="020B0604020202020204" charset="0"/>
              </a:rPr>
              <a:t>Goal: Leverage 5 years of historical data to pinpoint growth levers and optimize strategy</a:t>
            </a:r>
            <a:endParaRPr sz="1600" b="0" i="0" u="none" strike="noStrike" cap="none" dirty="0">
              <a:solidFill>
                <a:srgbClr val="4D5156"/>
              </a:solidFill>
              <a:highlight>
                <a:srgbClr val="FFFFFF"/>
              </a:highlight>
              <a:latin typeface="Poppins" panose="020B0604020202020204" charset="0"/>
              <a:ea typeface="Poppins"/>
              <a:cs typeface="Poppins" panose="020B0604020202020204" charset="0"/>
              <a:sym typeface="Poppins"/>
            </a:endParaRPr>
          </a:p>
        </p:txBody>
      </p:sp>
      <p:sp>
        <p:nvSpPr>
          <p:cNvPr id="11" name="Google Shape;172;g21194ee596e_0_174">
            <a:extLst>
              <a:ext uri="{FF2B5EF4-FFF2-40B4-BE49-F238E27FC236}">
                <a16:creationId xmlns:a16="http://schemas.microsoft.com/office/drawing/2014/main" id="{8C5D04DA-9493-4639-B51F-7B0D3CD03EE2}"/>
              </a:ext>
            </a:extLst>
          </p:cNvPr>
          <p:cNvSpPr txBox="1">
            <a:spLocks/>
          </p:cNvSpPr>
          <p:nvPr/>
        </p:nvSpPr>
        <p:spPr>
          <a:xfrm>
            <a:off x="802640" y="3446518"/>
            <a:ext cx="5152540" cy="369332"/>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800"/>
              <a:buFont typeface="Arial"/>
              <a:buNone/>
              <a:defRPr sz="28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IN" sz="2400" b="0" dirty="0">
                <a:effectLst/>
              </a:rPr>
              <a:t>What’s the Business Question?</a:t>
            </a:r>
            <a:endParaRPr lang="en-IN" sz="2400" b="0" dirty="0"/>
          </a:p>
        </p:txBody>
      </p:sp>
      <p:sp>
        <p:nvSpPr>
          <p:cNvPr id="2" name="Oval 1">
            <a:extLst>
              <a:ext uri="{FF2B5EF4-FFF2-40B4-BE49-F238E27FC236}">
                <a16:creationId xmlns:a16="http://schemas.microsoft.com/office/drawing/2014/main" id="{01E11A21-3B16-475C-9D2F-A65D1BA6D1EB}"/>
              </a:ext>
            </a:extLst>
          </p:cNvPr>
          <p:cNvSpPr/>
          <p:nvPr/>
        </p:nvSpPr>
        <p:spPr>
          <a:xfrm>
            <a:off x="531977" y="4173645"/>
            <a:ext cx="132080" cy="131225"/>
          </a:xfrm>
          <a:prstGeom prst="ellipse">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Oval 12">
            <a:extLst>
              <a:ext uri="{FF2B5EF4-FFF2-40B4-BE49-F238E27FC236}">
                <a16:creationId xmlns:a16="http://schemas.microsoft.com/office/drawing/2014/main" id="{55BC3889-2C67-4B20-B29F-006138D2D1DB}"/>
              </a:ext>
            </a:extLst>
          </p:cNvPr>
          <p:cNvSpPr/>
          <p:nvPr/>
        </p:nvSpPr>
        <p:spPr>
          <a:xfrm>
            <a:off x="520859" y="4903896"/>
            <a:ext cx="132080" cy="131225"/>
          </a:xfrm>
          <a:prstGeom prst="ellipse">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Oval 13">
            <a:extLst>
              <a:ext uri="{FF2B5EF4-FFF2-40B4-BE49-F238E27FC236}">
                <a16:creationId xmlns:a16="http://schemas.microsoft.com/office/drawing/2014/main" id="{9B577B2B-77F8-416B-AA83-405D34D1834E}"/>
              </a:ext>
            </a:extLst>
          </p:cNvPr>
          <p:cNvSpPr/>
          <p:nvPr/>
        </p:nvSpPr>
        <p:spPr>
          <a:xfrm>
            <a:off x="531977" y="5634147"/>
            <a:ext cx="132080" cy="131225"/>
          </a:xfrm>
          <a:prstGeom prst="ellipse">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F512B818-0481-4D4B-A218-CFCC6EAC3762}"/>
              </a:ext>
            </a:extLst>
          </p:cNvPr>
          <p:cNvSpPr txBox="1"/>
          <p:nvPr/>
        </p:nvSpPr>
        <p:spPr>
          <a:xfrm>
            <a:off x="709780" y="1631126"/>
            <a:ext cx="10119360" cy="1200329"/>
          </a:xfrm>
          <a:prstGeom prst="rect">
            <a:avLst/>
          </a:prstGeom>
          <a:noFill/>
        </p:spPr>
        <p:txBody>
          <a:bodyPr wrap="square" rtlCol="0">
            <a:spAutoFit/>
          </a:bodyPr>
          <a:lstStyle/>
          <a:p>
            <a:r>
              <a:rPr lang="en-GB" sz="1800" dirty="0">
                <a:solidFill>
                  <a:schemeClr val="tx1">
                    <a:lumMod val="65000"/>
                    <a:lumOff val="35000"/>
                  </a:schemeClr>
                </a:solidFill>
                <a:latin typeface="Poppins" panose="020B0604020202020204" charset="0"/>
                <a:cs typeface="Poppins" panose="020B0604020202020204" charset="0"/>
              </a:rPr>
              <a:t>Sales teams often lack a clear, data-driven understanding of regional performance, making it difficult to identify growth opportunities and optimize resources. This project aims to analyse and visualize regional sales data to uncover trends, evaluate profitability, and support strategic decision-making.</a:t>
            </a:r>
            <a:endParaRPr lang="en-IN" sz="1800" dirty="0">
              <a:solidFill>
                <a:schemeClr val="tx1">
                  <a:lumMod val="65000"/>
                  <a:lumOff val="35000"/>
                </a:schemeClr>
              </a:solidFill>
              <a:latin typeface="Poppins" panose="020B0604020202020204" charset="0"/>
              <a:cs typeface="Poppins" panose="020B0604020202020204" charset="0"/>
            </a:endParaRPr>
          </a:p>
        </p:txBody>
      </p:sp>
      <p:sp>
        <p:nvSpPr>
          <p:cNvPr id="15" name="Google Shape;147;p2">
            <a:extLst>
              <a:ext uri="{FF2B5EF4-FFF2-40B4-BE49-F238E27FC236}">
                <a16:creationId xmlns:a16="http://schemas.microsoft.com/office/drawing/2014/main" id="{2BCC2704-FC24-43ED-A750-E2F92EF60F12}"/>
              </a:ext>
            </a:extLst>
          </p:cNvPr>
          <p:cNvSpPr txBox="1">
            <a:spLocks/>
          </p:cNvSpPr>
          <p:nvPr/>
        </p:nvSpPr>
        <p:spPr>
          <a:xfrm>
            <a:off x="463044" y="421813"/>
            <a:ext cx="4188278" cy="492443"/>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800"/>
              <a:buFont typeface="Arial"/>
              <a:buNone/>
              <a:defRPr sz="28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IN" sz="3200" dirty="0">
                <a:solidFill>
                  <a:schemeClr val="tx1">
                    <a:lumMod val="75000"/>
                    <a:lumOff val="25000"/>
                  </a:schemeClr>
                </a:solidFill>
                <a:effectLst/>
              </a:rPr>
              <a:t>Problem Statement</a:t>
            </a:r>
            <a:endParaRPr lang="en-US" sz="3200" dirty="0">
              <a:solidFill>
                <a:schemeClr val="lt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pic>
        <p:nvPicPr>
          <p:cNvPr id="156" name="Google Shape;156;p7"/>
          <p:cNvPicPr preferRelativeResize="0"/>
          <p:nvPr/>
        </p:nvPicPr>
        <p:blipFill>
          <a:blip r:embed="rId3"/>
          <a:srcRect t="7812" b="7812"/>
          <a:stretch/>
        </p:blipFill>
        <p:spPr>
          <a:xfrm>
            <a:off x="0" y="0"/>
            <a:ext cx="12192000" cy="6858001"/>
          </a:xfrm>
          <a:prstGeom prst="rect">
            <a:avLst/>
          </a:prstGeom>
          <a:noFill/>
          <a:ln>
            <a:noFill/>
          </a:ln>
        </p:spPr>
      </p:pic>
      <p:sp>
        <p:nvSpPr>
          <p:cNvPr id="157" name="Google Shape;157;p7"/>
          <p:cNvSpPr txBox="1">
            <a:spLocks noGrp="1"/>
          </p:cNvSpPr>
          <p:nvPr>
            <p:ph type="title"/>
          </p:nvPr>
        </p:nvSpPr>
        <p:spPr>
          <a:xfrm>
            <a:off x="533400" y="-697772"/>
            <a:ext cx="6168342" cy="1111073"/>
          </a:xfrm>
          <a:prstGeom prst="rect">
            <a:avLst/>
          </a:prstGeom>
          <a:noFill/>
          <a:ln>
            <a:noFill/>
          </a:ln>
        </p:spPr>
        <p:txBody>
          <a:bodyPr spcFirstLastPara="1" wrap="square" lIns="0" tIns="0" rIns="0" bIns="0" anchor="t" anchorCtr="0">
            <a:spAutoFit/>
          </a:bodyPr>
          <a:lstStyle/>
          <a:p>
            <a:pPr marL="0" lvl="0" indent="0" algn="l" rtl="0">
              <a:lnSpc>
                <a:spcPct val="120000"/>
              </a:lnSpc>
              <a:spcBef>
                <a:spcPts val="0"/>
              </a:spcBef>
              <a:spcAft>
                <a:spcPts val="600"/>
              </a:spcAft>
              <a:buSzPts val="1800"/>
              <a:buNone/>
            </a:pPr>
            <a:br>
              <a:rPr lang="en-US">
                <a:solidFill>
                  <a:schemeClr val="lt1"/>
                </a:solidFill>
              </a:rPr>
            </a:br>
            <a:endParaRPr>
              <a:solidFill>
                <a:schemeClr val="lt1"/>
              </a:solidFill>
            </a:endParaRPr>
          </a:p>
        </p:txBody>
      </p:sp>
      <p:sp>
        <p:nvSpPr>
          <p:cNvPr id="158" name="Google Shape;158;p7"/>
          <p:cNvSpPr/>
          <p:nvPr/>
        </p:nvSpPr>
        <p:spPr>
          <a:xfrm rot="10800000" flipH="1">
            <a:off x="338397" y="6250801"/>
            <a:ext cx="249297" cy="249297"/>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Poppins"/>
              <a:ea typeface="Poppins"/>
              <a:cs typeface="Poppins"/>
              <a:sym typeface="Poppins"/>
            </a:endParaRPr>
          </a:p>
        </p:txBody>
      </p:sp>
      <p:sp>
        <p:nvSpPr>
          <p:cNvPr id="159" name="Google Shape;159;p7"/>
          <p:cNvSpPr txBox="1">
            <a:spLocks noGrp="1"/>
          </p:cNvSpPr>
          <p:nvPr>
            <p:ph type="sldNum" idx="12"/>
          </p:nvPr>
        </p:nvSpPr>
        <p:spPr>
          <a:xfrm>
            <a:off x="382895" y="6306200"/>
            <a:ext cx="160300" cy="138499"/>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5</a:t>
            </a:fld>
            <a:endParaRPr sz="900" b="0" i="0" u="none" strike="noStrike" cap="none">
              <a:solidFill>
                <a:srgbClr val="FFFFFF"/>
              </a:solidFill>
              <a:latin typeface="Poppins"/>
              <a:ea typeface="Poppins"/>
              <a:cs typeface="Poppins"/>
              <a:sym typeface="Poppins"/>
            </a:endParaRPr>
          </a:p>
        </p:txBody>
      </p:sp>
      <p:sp>
        <p:nvSpPr>
          <p:cNvPr id="160" name="Google Shape;160;p7"/>
          <p:cNvSpPr/>
          <p:nvPr/>
        </p:nvSpPr>
        <p:spPr>
          <a:xfrm>
            <a:off x="0" y="2547468"/>
            <a:ext cx="7222603" cy="2325473"/>
          </a:xfrm>
          <a:prstGeom prst="rect">
            <a:avLst/>
          </a:prstGeom>
          <a:solidFill>
            <a:schemeClr val="accent4">
              <a:alpha val="8392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Poppins"/>
              <a:ea typeface="Poppins"/>
              <a:cs typeface="Poppins"/>
              <a:sym typeface="Poppins"/>
            </a:endParaRPr>
          </a:p>
        </p:txBody>
      </p:sp>
      <p:sp>
        <p:nvSpPr>
          <p:cNvPr id="161" name="Google Shape;161;p7"/>
          <p:cNvSpPr txBox="1"/>
          <p:nvPr/>
        </p:nvSpPr>
        <p:spPr>
          <a:xfrm>
            <a:off x="533400" y="3704000"/>
            <a:ext cx="5057400" cy="667875"/>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600"/>
              </a:spcAft>
              <a:buClr>
                <a:srgbClr val="000000"/>
              </a:buClr>
              <a:buSzPts val="1800"/>
              <a:buFont typeface="Arial"/>
              <a:buNone/>
            </a:pPr>
            <a:r>
              <a:rPr lang="en-US" sz="3200" b="1" i="0" u="none" strike="noStrike" cap="none" dirty="0">
                <a:solidFill>
                  <a:srgbClr val="FFFFFF"/>
                </a:solidFill>
                <a:latin typeface="Poppins"/>
                <a:ea typeface="Poppins"/>
                <a:cs typeface="Poppins"/>
                <a:sym typeface="Poppins"/>
              </a:rPr>
              <a:t>Approach</a:t>
            </a:r>
            <a:endParaRPr sz="3200" b="0" i="0" u="none" strike="noStrike" cap="none" dirty="0">
              <a:solidFill>
                <a:srgbClr val="FFFFFF"/>
              </a:solidFill>
              <a:latin typeface="Poppins"/>
              <a:ea typeface="Poppins"/>
              <a:cs typeface="Poppins"/>
              <a:sym typeface="Poppins"/>
            </a:endParaRPr>
          </a:p>
        </p:txBody>
      </p:sp>
      <p:pic>
        <p:nvPicPr>
          <p:cNvPr id="162" name="Google Shape;162;p7"/>
          <p:cNvPicPr preferRelativeResize="0"/>
          <p:nvPr/>
        </p:nvPicPr>
        <p:blipFill rotWithShape="1">
          <a:blip r:embed="rId4">
            <a:alphaModFix/>
          </a:blip>
          <a:srcRect/>
          <a:stretch/>
        </p:blipFill>
        <p:spPr>
          <a:xfrm>
            <a:off x="533400" y="2835734"/>
            <a:ext cx="518323" cy="518323"/>
          </a:xfrm>
          <a:prstGeom prst="rect">
            <a:avLst/>
          </a:prstGeom>
          <a:noFill/>
          <a:ln>
            <a:noFill/>
          </a:ln>
        </p:spPr>
      </p:pic>
    </p:spTree>
    <p:extLst>
      <p:ext uri="{BB962C8B-B14F-4D97-AF65-F5344CB8AC3E}">
        <p14:creationId xmlns:p14="http://schemas.microsoft.com/office/powerpoint/2010/main" val="986064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7" name="Google Shape;197;g21197e7cf6e_0_3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6</a:t>
            </a:fld>
            <a:endParaRPr sz="900" b="0" i="0" u="none" strike="noStrike" cap="none" dirty="0">
              <a:solidFill>
                <a:srgbClr val="FFFFFF"/>
              </a:solidFill>
              <a:latin typeface="Poppins"/>
              <a:ea typeface="Poppins"/>
              <a:cs typeface="Poppins"/>
              <a:sym typeface="Poppins"/>
            </a:endParaRPr>
          </a:p>
        </p:txBody>
      </p:sp>
      <p:pic>
        <p:nvPicPr>
          <p:cNvPr id="198" name="Google Shape;198;g21197e7cf6e_0_37"/>
          <p:cNvPicPr preferRelativeResize="0"/>
          <p:nvPr/>
        </p:nvPicPr>
        <p:blipFill rotWithShape="1">
          <a:blip r:embed="rId3">
            <a:alphaModFix/>
          </a:blip>
          <a:srcRect/>
          <a:stretch/>
        </p:blipFill>
        <p:spPr>
          <a:xfrm>
            <a:off x="10680519" y="6258025"/>
            <a:ext cx="1165860" cy="234849"/>
          </a:xfrm>
          <a:prstGeom prst="rect">
            <a:avLst/>
          </a:prstGeom>
          <a:noFill/>
          <a:ln>
            <a:noFill/>
          </a:ln>
        </p:spPr>
      </p:pic>
      <p:pic>
        <p:nvPicPr>
          <p:cNvPr id="202" name="Google Shape;202;g21197e7cf6e_0_37"/>
          <p:cNvPicPr preferRelativeResize="0"/>
          <p:nvPr/>
        </p:nvPicPr>
        <p:blipFill rotWithShape="1">
          <a:blip r:embed="rId3">
            <a:alphaModFix/>
          </a:blip>
          <a:srcRect/>
          <a:stretch/>
        </p:blipFill>
        <p:spPr>
          <a:xfrm>
            <a:off x="10680519" y="6258025"/>
            <a:ext cx="1165860" cy="234849"/>
          </a:xfrm>
          <a:prstGeom prst="rect">
            <a:avLst/>
          </a:prstGeom>
          <a:noFill/>
          <a:ln>
            <a:noFill/>
          </a:ln>
        </p:spPr>
      </p:pic>
      <p:sp>
        <p:nvSpPr>
          <p:cNvPr id="4" name="Rectangle 3">
            <a:extLst>
              <a:ext uri="{FF2B5EF4-FFF2-40B4-BE49-F238E27FC236}">
                <a16:creationId xmlns:a16="http://schemas.microsoft.com/office/drawing/2014/main" id="{87B44CD5-92C3-4154-92CF-3B0B044CA17E}"/>
              </a:ext>
            </a:extLst>
          </p:cNvPr>
          <p:cNvSpPr/>
          <p:nvPr/>
        </p:nvSpPr>
        <p:spPr>
          <a:xfrm>
            <a:off x="5029200" y="6258025"/>
            <a:ext cx="2217906" cy="2348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a:extLst>
              <a:ext uri="{FF2B5EF4-FFF2-40B4-BE49-F238E27FC236}">
                <a16:creationId xmlns:a16="http://schemas.microsoft.com/office/drawing/2014/main" id="{210C64C4-D133-419F-9503-04E3CCA88496}"/>
              </a:ext>
            </a:extLst>
          </p:cNvPr>
          <p:cNvSpPr/>
          <p:nvPr/>
        </p:nvSpPr>
        <p:spPr>
          <a:xfrm>
            <a:off x="10680519" y="6154546"/>
            <a:ext cx="1511481" cy="4418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Rectangle: Rounded Corners 1">
            <a:extLst>
              <a:ext uri="{FF2B5EF4-FFF2-40B4-BE49-F238E27FC236}">
                <a16:creationId xmlns:a16="http://schemas.microsoft.com/office/drawing/2014/main" id="{EF786390-49C8-49E0-B426-C5157FAF1300}"/>
              </a:ext>
            </a:extLst>
          </p:cNvPr>
          <p:cNvSpPr/>
          <p:nvPr/>
        </p:nvSpPr>
        <p:spPr>
          <a:xfrm>
            <a:off x="817123" y="1799617"/>
            <a:ext cx="4455268" cy="1887166"/>
          </a:xfrm>
          <a:prstGeom prst="roundRect">
            <a:avLst/>
          </a:prstGeom>
          <a:gradFill>
            <a:gsLst>
              <a:gs pos="0">
                <a:schemeClr val="accent1">
                  <a:lumMod val="5000"/>
                  <a:lumOff val="95000"/>
                </a:schemeClr>
              </a:gs>
              <a:gs pos="100000">
                <a:schemeClr val="accent1">
                  <a:lumMod val="30000"/>
                  <a:lumOff val="70000"/>
                  <a:alpha val="28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b="1" dirty="0">
                <a:solidFill>
                  <a:schemeClr val="tx1">
                    <a:lumMod val="65000"/>
                    <a:lumOff val="35000"/>
                  </a:schemeClr>
                </a:solidFill>
                <a:latin typeface="Poppins" panose="020B0604020202020204" charset="0"/>
                <a:cs typeface="Poppins" panose="020B0604020202020204" charset="0"/>
              </a:rPr>
              <a:t>Exploratory Data Analysis</a:t>
            </a:r>
          </a:p>
        </p:txBody>
      </p:sp>
      <p:sp>
        <p:nvSpPr>
          <p:cNvPr id="3" name="Oval 2">
            <a:extLst>
              <a:ext uri="{FF2B5EF4-FFF2-40B4-BE49-F238E27FC236}">
                <a16:creationId xmlns:a16="http://schemas.microsoft.com/office/drawing/2014/main" id="{061337D1-284D-48C4-8361-208DB620B30E}"/>
              </a:ext>
            </a:extLst>
          </p:cNvPr>
          <p:cNvSpPr/>
          <p:nvPr/>
        </p:nvSpPr>
        <p:spPr>
          <a:xfrm>
            <a:off x="982494" y="1896894"/>
            <a:ext cx="330740" cy="32101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lumMod val="85000"/>
                    <a:lumOff val="15000"/>
                  </a:schemeClr>
                </a:solidFill>
              </a:rPr>
              <a:t>1</a:t>
            </a:r>
          </a:p>
        </p:txBody>
      </p:sp>
      <p:sp>
        <p:nvSpPr>
          <p:cNvPr id="16" name="Rectangle: Rounded Corners 15">
            <a:extLst>
              <a:ext uri="{FF2B5EF4-FFF2-40B4-BE49-F238E27FC236}">
                <a16:creationId xmlns:a16="http://schemas.microsoft.com/office/drawing/2014/main" id="{032B42CF-2183-4765-8239-53586F24A1FA}"/>
              </a:ext>
            </a:extLst>
          </p:cNvPr>
          <p:cNvSpPr/>
          <p:nvPr/>
        </p:nvSpPr>
        <p:spPr>
          <a:xfrm>
            <a:off x="6919609" y="1799617"/>
            <a:ext cx="4455268" cy="1887166"/>
          </a:xfrm>
          <a:prstGeom prst="roundRect">
            <a:avLst/>
          </a:prstGeom>
          <a:gradFill>
            <a:gsLst>
              <a:gs pos="0">
                <a:schemeClr val="accent1">
                  <a:lumMod val="5000"/>
                  <a:lumOff val="95000"/>
                </a:schemeClr>
              </a:gs>
              <a:gs pos="100000">
                <a:schemeClr val="accent1">
                  <a:lumMod val="30000"/>
                  <a:lumOff val="70000"/>
                  <a:alpha val="28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b="1" dirty="0">
                <a:solidFill>
                  <a:schemeClr val="tx1">
                    <a:lumMod val="65000"/>
                    <a:lumOff val="35000"/>
                  </a:schemeClr>
                </a:solidFill>
                <a:latin typeface="Poppins" panose="020B0604020202020204" charset="0"/>
                <a:cs typeface="Poppins" panose="020B0604020202020204" charset="0"/>
              </a:rPr>
              <a:t>Interactive Dashboard</a:t>
            </a:r>
          </a:p>
        </p:txBody>
      </p:sp>
      <p:sp>
        <p:nvSpPr>
          <p:cNvPr id="17" name="Oval 16">
            <a:extLst>
              <a:ext uri="{FF2B5EF4-FFF2-40B4-BE49-F238E27FC236}">
                <a16:creationId xmlns:a16="http://schemas.microsoft.com/office/drawing/2014/main" id="{573F0CD4-A48D-4AF0-AC81-7C2EDD09BE8E}"/>
              </a:ext>
            </a:extLst>
          </p:cNvPr>
          <p:cNvSpPr/>
          <p:nvPr/>
        </p:nvSpPr>
        <p:spPr>
          <a:xfrm>
            <a:off x="7084980" y="1896894"/>
            <a:ext cx="330740" cy="32101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lumMod val="85000"/>
                    <a:lumOff val="15000"/>
                  </a:schemeClr>
                </a:solidFill>
              </a:rPr>
              <a:t>2</a:t>
            </a:r>
          </a:p>
        </p:txBody>
      </p:sp>
      <p:pic>
        <p:nvPicPr>
          <p:cNvPr id="6" name="Picture 5">
            <a:extLst>
              <a:ext uri="{FF2B5EF4-FFF2-40B4-BE49-F238E27FC236}">
                <a16:creationId xmlns:a16="http://schemas.microsoft.com/office/drawing/2014/main" id="{D2DC62CA-5400-4726-99B5-FBA6F814D20E}"/>
              </a:ext>
            </a:extLst>
          </p:cNvPr>
          <p:cNvPicPr>
            <a:picLocks noChangeAspect="1"/>
          </p:cNvPicPr>
          <p:nvPr/>
        </p:nvPicPr>
        <p:blipFill>
          <a:blip r:embed="rId4"/>
          <a:srcRect/>
          <a:stretch/>
        </p:blipFill>
        <p:spPr>
          <a:xfrm>
            <a:off x="5597105" y="2217906"/>
            <a:ext cx="826546" cy="826546"/>
          </a:xfrm>
          <a:prstGeom prst="rect">
            <a:avLst/>
          </a:prstGeom>
        </p:spPr>
      </p:pic>
      <p:sp>
        <p:nvSpPr>
          <p:cNvPr id="7" name="Arrow: Down 6">
            <a:extLst>
              <a:ext uri="{FF2B5EF4-FFF2-40B4-BE49-F238E27FC236}">
                <a16:creationId xmlns:a16="http://schemas.microsoft.com/office/drawing/2014/main" id="{B04D62CA-0D74-423A-8B8E-1D0931ACDA1B}"/>
              </a:ext>
            </a:extLst>
          </p:cNvPr>
          <p:cNvSpPr/>
          <p:nvPr/>
        </p:nvSpPr>
        <p:spPr>
          <a:xfrm>
            <a:off x="2587557" y="3808755"/>
            <a:ext cx="496111" cy="879977"/>
          </a:xfrm>
          <a:prstGeom prst="downArrow">
            <a:avLst/>
          </a:prstGeom>
          <a:solidFill>
            <a:schemeClr val="accent1">
              <a:lumMod val="20000"/>
              <a:lumOff val="8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Down 18">
            <a:extLst>
              <a:ext uri="{FF2B5EF4-FFF2-40B4-BE49-F238E27FC236}">
                <a16:creationId xmlns:a16="http://schemas.microsoft.com/office/drawing/2014/main" id="{81C2E06F-C69F-4CC8-81D6-46C8AE055B33}"/>
              </a:ext>
            </a:extLst>
          </p:cNvPr>
          <p:cNvSpPr/>
          <p:nvPr/>
        </p:nvSpPr>
        <p:spPr>
          <a:xfrm>
            <a:off x="8860278" y="3808755"/>
            <a:ext cx="496111" cy="879977"/>
          </a:xfrm>
          <a:prstGeom prst="downArrow">
            <a:avLst/>
          </a:prstGeom>
          <a:solidFill>
            <a:schemeClr val="accent1">
              <a:lumMod val="20000"/>
              <a:lumOff val="8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1767FD30-A16F-4190-90E2-E5D864B23DCA}"/>
              </a:ext>
            </a:extLst>
          </p:cNvPr>
          <p:cNvSpPr txBox="1"/>
          <p:nvPr/>
        </p:nvSpPr>
        <p:spPr>
          <a:xfrm>
            <a:off x="1527243" y="5077838"/>
            <a:ext cx="3745148" cy="584775"/>
          </a:xfrm>
          <a:prstGeom prst="rect">
            <a:avLst/>
          </a:prstGeom>
          <a:noFill/>
        </p:spPr>
        <p:txBody>
          <a:bodyPr wrap="square" rtlCol="0">
            <a:spAutoFit/>
          </a:bodyPr>
          <a:lstStyle/>
          <a:p>
            <a:r>
              <a:rPr lang="en-GB" sz="1600" dirty="0">
                <a:solidFill>
                  <a:schemeClr val="tx1">
                    <a:lumMod val="65000"/>
                    <a:lumOff val="35000"/>
                  </a:schemeClr>
                </a:solidFill>
                <a:latin typeface="Poppins" panose="020B0604020202020204" charset="0"/>
                <a:cs typeface="Poppins" panose="020B0604020202020204" charset="0"/>
              </a:rPr>
              <a:t>Dive into historical sales, margins, products, channels, regions</a:t>
            </a:r>
            <a:endParaRPr lang="en-IN" sz="1600" dirty="0">
              <a:solidFill>
                <a:schemeClr val="tx1">
                  <a:lumMod val="65000"/>
                  <a:lumOff val="35000"/>
                </a:schemeClr>
              </a:solidFill>
              <a:latin typeface="Poppins" panose="020B0604020202020204" charset="0"/>
              <a:cs typeface="Poppins" panose="020B0604020202020204" charset="0"/>
            </a:endParaRPr>
          </a:p>
        </p:txBody>
      </p:sp>
      <p:sp>
        <p:nvSpPr>
          <p:cNvPr id="22" name="TextBox 21">
            <a:extLst>
              <a:ext uri="{FF2B5EF4-FFF2-40B4-BE49-F238E27FC236}">
                <a16:creationId xmlns:a16="http://schemas.microsoft.com/office/drawing/2014/main" id="{757D9954-2268-4CDE-BEC9-BD6EB7D4C508}"/>
              </a:ext>
            </a:extLst>
          </p:cNvPr>
          <p:cNvSpPr txBox="1"/>
          <p:nvPr/>
        </p:nvSpPr>
        <p:spPr>
          <a:xfrm>
            <a:off x="7217923" y="5077838"/>
            <a:ext cx="3745148" cy="584775"/>
          </a:xfrm>
          <a:prstGeom prst="rect">
            <a:avLst/>
          </a:prstGeom>
          <a:noFill/>
        </p:spPr>
        <p:txBody>
          <a:bodyPr wrap="square" rtlCol="0">
            <a:spAutoFit/>
          </a:bodyPr>
          <a:lstStyle/>
          <a:p>
            <a:r>
              <a:rPr lang="en-IN" sz="1600" dirty="0">
                <a:solidFill>
                  <a:schemeClr val="tx1">
                    <a:lumMod val="65000"/>
                    <a:lumOff val="35000"/>
                  </a:schemeClr>
                </a:solidFill>
                <a:latin typeface="Poppins" panose="020B0604020202020204" charset="0"/>
                <a:cs typeface="Poppins" panose="020B0604020202020204" charset="0"/>
              </a:rPr>
              <a:t>Build a live view for business Users to self serve insights </a:t>
            </a:r>
          </a:p>
        </p:txBody>
      </p:sp>
      <p:sp>
        <p:nvSpPr>
          <p:cNvPr id="23" name="TextBox 22">
            <a:extLst>
              <a:ext uri="{FF2B5EF4-FFF2-40B4-BE49-F238E27FC236}">
                <a16:creationId xmlns:a16="http://schemas.microsoft.com/office/drawing/2014/main" id="{75B3FF80-C907-4C20-93BB-629AEE984E90}"/>
              </a:ext>
            </a:extLst>
          </p:cNvPr>
          <p:cNvSpPr txBox="1"/>
          <p:nvPr/>
        </p:nvSpPr>
        <p:spPr>
          <a:xfrm>
            <a:off x="7217923" y="5790674"/>
            <a:ext cx="3745148" cy="584775"/>
          </a:xfrm>
          <a:prstGeom prst="rect">
            <a:avLst/>
          </a:prstGeom>
          <a:noFill/>
        </p:spPr>
        <p:txBody>
          <a:bodyPr wrap="square" rtlCol="0">
            <a:spAutoFit/>
          </a:bodyPr>
          <a:lstStyle/>
          <a:p>
            <a:r>
              <a:rPr lang="en-IN" sz="1600" dirty="0">
                <a:solidFill>
                  <a:schemeClr val="tx1">
                    <a:lumMod val="65000"/>
                    <a:lumOff val="35000"/>
                  </a:schemeClr>
                </a:solidFill>
                <a:latin typeface="Poppins" panose="020B0604020202020204" charset="0"/>
                <a:cs typeface="Poppins" panose="020B0604020202020204" charset="0"/>
              </a:rPr>
              <a:t>Enable ad-hoc slicing by time, product, region, channel</a:t>
            </a:r>
          </a:p>
        </p:txBody>
      </p:sp>
      <p:sp>
        <p:nvSpPr>
          <p:cNvPr id="30" name="TextBox 29">
            <a:extLst>
              <a:ext uri="{FF2B5EF4-FFF2-40B4-BE49-F238E27FC236}">
                <a16:creationId xmlns:a16="http://schemas.microsoft.com/office/drawing/2014/main" id="{F5524C7F-A5F0-4504-9D64-B4D4EEE5B159}"/>
              </a:ext>
            </a:extLst>
          </p:cNvPr>
          <p:cNvSpPr txBox="1"/>
          <p:nvPr/>
        </p:nvSpPr>
        <p:spPr>
          <a:xfrm>
            <a:off x="1527243" y="5790674"/>
            <a:ext cx="3745148" cy="584775"/>
          </a:xfrm>
          <a:prstGeom prst="rect">
            <a:avLst/>
          </a:prstGeom>
          <a:noFill/>
        </p:spPr>
        <p:txBody>
          <a:bodyPr wrap="square" rtlCol="0">
            <a:spAutoFit/>
          </a:bodyPr>
          <a:lstStyle/>
          <a:p>
            <a:r>
              <a:rPr lang="en-GB" sz="1600" dirty="0">
                <a:solidFill>
                  <a:schemeClr val="tx1">
                    <a:lumMod val="65000"/>
                    <a:lumOff val="35000"/>
                  </a:schemeClr>
                </a:solidFill>
                <a:latin typeface="Poppins" panose="020B0604020202020204" charset="0"/>
                <a:cs typeface="Poppins" panose="020B0604020202020204" charset="0"/>
              </a:rPr>
              <a:t>Surface trend, outliers &amp; relationships</a:t>
            </a:r>
            <a:endParaRPr lang="en-IN" sz="1600" dirty="0">
              <a:solidFill>
                <a:schemeClr val="tx1">
                  <a:lumMod val="65000"/>
                  <a:lumOff val="35000"/>
                </a:schemeClr>
              </a:solidFill>
              <a:latin typeface="Poppins" panose="020B0604020202020204" charset="0"/>
              <a:cs typeface="Poppins" panose="020B0604020202020204" charset="0"/>
            </a:endParaRPr>
          </a:p>
        </p:txBody>
      </p:sp>
      <p:sp>
        <p:nvSpPr>
          <p:cNvPr id="31" name="Oval 30">
            <a:extLst>
              <a:ext uri="{FF2B5EF4-FFF2-40B4-BE49-F238E27FC236}">
                <a16:creationId xmlns:a16="http://schemas.microsoft.com/office/drawing/2014/main" id="{2CFBD04C-D308-49D3-A942-AE5485CA5565}"/>
              </a:ext>
            </a:extLst>
          </p:cNvPr>
          <p:cNvSpPr/>
          <p:nvPr/>
        </p:nvSpPr>
        <p:spPr>
          <a:xfrm>
            <a:off x="1313234" y="5185820"/>
            <a:ext cx="160200" cy="138599"/>
          </a:xfrm>
          <a:prstGeom prst="ellipse">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Oval 31">
            <a:extLst>
              <a:ext uri="{FF2B5EF4-FFF2-40B4-BE49-F238E27FC236}">
                <a16:creationId xmlns:a16="http://schemas.microsoft.com/office/drawing/2014/main" id="{1CED950A-B354-4091-B9D5-11788B58C8A9}"/>
              </a:ext>
            </a:extLst>
          </p:cNvPr>
          <p:cNvSpPr/>
          <p:nvPr/>
        </p:nvSpPr>
        <p:spPr>
          <a:xfrm>
            <a:off x="1313234" y="5873242"/>
            <a:ext cx="160200" cy="138599"/>
          </a:xfrm>
          <a:prstGeom prst="ellipse">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Oval 32">
            <a:extLst>
              <a:ext uri="{FF2B5EF4-FFF2-40B4-BE49-F238E27FC236}">
                <a16:creationId xmlns:a16="http://schemas.microsoft.com/office/drawing/2014/main" id="{95B87BB1-CDC3-4813-831F-CEF786CD3A56}"/>
              </a:ext>
            </a:extLst>
          </p:cNvPr>
          <p:cNvSpPr/>
          <p:nvPr/>
        </p:nvSpPr>
        <p:spPr>
          <a:xfrm>
            <a:off x="7004880" y="5185819"/>
            <a:ext cx="160200" cy="138599"/>
          </a:xfrm>
          <a:prstGeom prst="ellipse">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4" name="Oval 33">
            <a:extLst>
              <a:ext uri="{FF2B5EF4-FFF2-40B4-BE49-F238E27FC236}">
                <a16:creationId xmlns:a16="http://schemas.microsoft.com/office/drawing/2014/main" id="{C744AD04-BDD3-4E9F-9B41-BC3CAFE7F84B}"/>
              </a:ext>
            </a:extLst>
          </p:cNvPr>
          <p:cNvSpPr/>
          <p:nvPr/>
        </p:nvSpPr>
        <p:spPr>
          <a:xfrm>
            <a:off x="7004880" y="5873241"/>
            <a:ext cx="160200" cy="138599"/>
          </a:xfrm>
          <a:prstGeom prst="ellipse">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Google Shape;147;p2">
            <a:extLst>
              <a:ext uri="{FF2B5EF4-FFF2-40B4-BE49-F238E27FC236}">
                <a16:creationId xmlns:a16="http://schemas.microsoft.com/office/drawing/2014/main" id="{E2C9632B-DA41-4294-8BC1-3C70617AD806}"/>
              </a:ext>
            </a:extLst>
          </p:cNvPr>
          <p:cNvSpPr txBox="1">
            <a:spLocks/>
          </p:cNvSpPr>
          <p:nvPr/>
        </p:nvSpPr>
        <p:spPr>
          <a:xfrm>
            <a:off x="463043" y="421813"/>
            <a:ext cx="7928481" cy="492443"/>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800"/>
              <a:buFont typeface="Arial"/>
              <a:buNone/>
              <a:defRPr sz="28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IN" sz="3200" dirty="0">
                <a:solidFill>
                  <a:schemeClr val="tx1">
                    <a:lumMod val="75000"/>
                    <a:lumOff val="25000"/>
                  </a:schemeClr>
                </a:solidFill>
                <a:effectLst/>
              </a:rPr>
              <a:t>Approach – Two phase solution</a:t>
            </a:r>
            <a:endParaRPr lang="en-US" sz="3200" dirty="0">
              <a:solidFill>
                <a:schemeClr val="tx1">
                  <a:lumMod val="75000"/>
                  <a:lumOff val="25000"/>
                </a:schemeClr>
              </a:solidFill>
            </a:endParaRPr>
          </a:p>
        </p:txBody>
      </p:sp>
    </p:spTree>
    <p:extLst>
      <p:ext uri="{BB962C8B-B14F-4D97-AF65-F5344CB8AC3E}">
        <p14:creationId xmlns:p14="http://schemas.microsoft.com/office/powerpoint/2010/main" val="15936906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pic>
        <p:nvPicPr>
          <p:cNvPr id="156" name="Google Shape;156;p7"/>
          <p:cNvPicPr preferRelativeResize="0"/>
          <p:nvPr/>
        </p:nvPicPr>
        <p:blipFill>
          <a:blip r:embed="rId3"/>
          <a:srcRect t="7812" b="7812"/>
          <a:stretch/>
        </p:blipFill>
        <p:spPr>
          <a:xfrm>
            <a:off x="0" y="0"/>
            <a:ext cx="12192000" cy="6858001"/>
          </a:xfrm>
          <a:prstGeom prst="rect">
            <a:avLst/>
          </a:prstGeom>
          <a:noFill/>
          <a:ln>
            <a:noFill/>
          </a:ln>
        </p:spPr>
      </p:pic>
      <p:sp>
        <p:nvSpPr>
          <p:cNvPr id="157" name="Google Shape;157;p7"/>
          <p:cNvSpPr txBox="1">
            <a:spLocks noGrp="1"/>
          </p:cNvSpPr>
          <p:nvPr>
            <p:ph type="title"/>
          </p:nvPr>
        </p:nvSpPr>
        <p:spPr>
          <a:xfrm>
            <a:off x="533400" y="-697772"/>
            <a:ext cx="6168342" cy="1111073"/>
          </a:xfrm>
          <a:prstGeom prst="rect">
            <a:avLst/>
          </a:prstGeom>
          <a:noFill/>
          <a:ln>
            <a:noFill/>
          </a:ln>
        </p:spPr>
        <p:txBody>
          <a:bodyPr spcFirstLastPara="1" wrap="square" lIns="0" tIns="0" rIns="0" bIns="0" anchor="t" anchorCtr="0">
            <a:spAutoFit/>
          </a:bodyPr>
          <a:lstStyle/>
          <a:p>
            <a:pPr marL="0" lvl="0" indent="0" algn="l" rtl="0">
              <a:lnSpc>
                <a:spcPct val="120000"/>
              </a:lnSpc>
              <a:spcBef>
                <a:spcPts val="0"/>
              </a:spcBef>
              <a:spcAft>
                <a:spcPts val="600"/>
              </a:spcAft>
              <a:buSzPts val="1800"/>
              <a:buNone/>
            </a:pPr>
            <a:br>
              <a:rPr lang="en-US">
                <a:solidFill>
                  <a:schemeClr val="lt1"/>
                </a:solidFill>
              </a:rPr>
            </a:br>
            <a:endParaRPr>
              <a:solidFill>
                <a:schemeClr val="lt1"/>
              </a:solidFill>
            </a:endParaRPr>
          </a:p>
        </p:txBody>
      </p:sp>
      <p:sp>
        <p:nvSpPr>
          <p:cNvPr id="158" name="Google Shape;158;p7"/>
          <p:cNvSpPr/>
          <p:nvPr/>
        </p:nvSpPr>
        <p:spPr>
          <a:xfrm rot="10800000" flipH="1">
            <a:off x="338397" y="6250801"/>
            <a:ext cx="249297" cy="249297"/>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Poppins"/>
              <a:ea typeface="Poppins"/>
              <a:cs typeface="Poppins"/>
              <a:sym typeface="Poppins"/>
            </a:endParaRPr>
          </a:p>
        </p:txBody>
      </p:sp>
      <p:sp>
        <p:nvSpPr>
          <p:cNvPr id="159" name="Google Shape;159;p7"/>
          <p:cNvSpPr txBox="1">
            <a:spLocks noGrp="1"/>
          </p:cNvSpPr>
          <p:nvPr>
            <p:ph type="sldNum" idx="12"/>
          </p:nvPr>
        </p:nvSpPr>
        <p:spPr>
          <a:xfrm>
            <a:off x="382895" y="6306200"/>
            <a:ext cx="160300" cy="138499"/>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7</a:t>
            </a:fld>
            <a:endParaRPr sz="900" b="0" i="0" u="none" strike="noStrike" cap="none">
              <a:solidFill>
                <a:srgbClr val="FFFFFF"/>
              </a:solidFill>
              <a:latin typeface="Poppins"/>
              <a:ea typeface="Poppins"/>
              <a:cs typeface="Poppins"/>
              <a:sym typeface="Poppins"/>
            </a:endParaRPr>
          </a:p>
        </p:txBody>
      </p:sp>
      <p:sp>
        <p:nvSpPr>
          <p:cNvPr id="160" name="Google Shape;160;p7"/>
          <p:cNvSpPr/>
          <p:nvPr/>
        </p:nvSpPr>
        <p:spPr>
          <a:xfrm>
            <a:off x="0" y="2547468"/>
            <a:ext cx="7222603" cy="2325473"/>
          </a:xfrm>
          <a:prstGeom prst="rect">
            <a:avLst/>
          </a:prstGeom>
          <a:solidFill>
            <a:schemeClr val="accent4">
              <a:alpha val="8392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Poppins"/>
              <a:ea typeface="Poppins"/>
              <a:cs typeface="Poppins"/>
              <a:sym typeface="Poppins"/>
            </a:endParaRPr>
          </a:p>
        </p:txBody>
      </p:sp>
      <p:sp>
        <p:nvSpPr>
          <p:cNvPr id="161" name="Google Shape;161;p7"/>
          <p:cNvSpPr txBox="1"/>
          <p:nvPr/>
        </p:nvSpPr>
        <p:spPr>
          <a:xfrm>
            <a:off x="533400" y="3704000"/>
            <a:ext cx="5057400" cy="667875"/>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600"/>
              </a:spcAft>
              <a:buClr>
                <a:srgbClr val="000000"/>
              </a:buClr>
              <a:buSzPts val="1800"/>
              <a:buFont typeface="Arial"/>
              <a:buNone/>
            </a:pPr>
            <a:r>
              <a:rPr lang="en-US" sz="3200" b="1" dirty="0">
                <a:solidFill>
                  <a:srgbClr val="FFFFFF"/>
                </a:solidFill>
                <a:latin typeface="Poppins"/>
                <a:ea typeface="Poppins"/>
                <a:cs typeface="Poppins"/>
                <a:sym typeface="Poppins"/>
              </a:rPr>
              <a:t>Project Workflow</a:t>
            </a:r>
            <a:endParaRPr sz="3200" b="0" i="0" u="none" strike="noStrike" cap="none" dirty="0">
              <a:solidFill>
                <a:srgbClr val="FFFFFF"/>
              </a:solidFill>
              <a:latin typeface="Poppins"/>
              <a:ea typeface="Poppins"/>
              <a:cs typeface="Poppins"/>
              <a:sym typeface="Poppins"/>
            </a:endParaRPr>
          </a:p>
        </p:txBody>
      </p:sp>
      <p:pic>
        <p:nvPicPr>
          <p:cNvPr id="162" name="Google Shape;162;p7"/>
          <p:cNvPicPr preferRelativeResize="0"/>
          <p:nvPr/>
        </p:nvPicPr>
        <p:blipFill rotWithShape="1">
          <a:blip r:embed="rId4">
            <a:alphaModFix/>
          </a:blip>
          <a:srcRect/>
          <a:stretch/>
        </p:blipFill>
        <p:spPr>
          <a:xfrm>
            <a:off x="533400" y="2835734"/>
            <a:ext cx="518323" cy="518323"/>
          </a:xfrm>
          <a:prstGeom prst="rect">
            <a:avLst/>
          </a:prstGeom>
          <a:noFill/>
          <a:ln>
            <a:noFill/>
          </a:ln>
        </p:spPr>
      </p:pic>
    </p:spTree>
    <p:extLst>
      <p:ext uri="{BB962C8B-B14F-4D97-AF65-F5344CB8AC3E}">
        <p14:creationId xmlns:p14="http://schemas.microsoft.com/office/powerpoint/2010/main" val="31498195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7" name="Google Shape;197;g21197e7cf6e_0_3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8</a:t>
            </a:fld>
            <a:endParaRPr sz="900" b="0" i="0" u="none" strike="noStrike" cap="none" dirty="0">
              <a:solidFill>
                <a:srgbClr val="FFFFFF"/>
              </a:solidFill>
              <a:latin typeface="Poppins"/>
              <a:ea typeface="Poppins"/>
              <a:cs typeface="Poppins"/>
              <a:sym typeface="Poppins"/>
            </a:endParaRPr>
          </a:p>
        </p:txBody>
      </p:sp>
      <p:pic>
        <p:nvPicPr>
          <p:cNvPr id="198" name="Google Shape;198;g21197e7cf6e_0_37"/>
          <p:cNvPicPr preferRelativeResize="0"/>
          <p:nvPr/>
        </p:nvPicPr>
        <p:blipFill rotWithShape="1">
          <a:blip r:embed="rId3">
            <a:alphaModFix/>
          </a:blip>
          <a:srcRect/>
          <a:stretch/>
        </p:blipFill>
        <p:spPr>
          <a:xfrm>
            <a:off x="10680519" y="6258025"/>
            <a:ext cx="1165860" cy="234849"/>
          </a:xfrm>
          <a:prstGeom prst="rect">
            <a:avLst/>
          </a:prstGeom>
          <a:noFill/>
          <a:ln>
            <a:noFill/>
          </a:ln>
        </p:spPr>
      </p:pic>
      <p:pic>
        <p:nvPicPr>
          <p:cNvPr id="202" name="Google Shape;202;g21197e7cf6e_0_37"/>
          <p:cNvPicPr preferRelativeResize="0"/>
          <p:nvPr/>
        </p:nvPicPr>
        <p:blipFill rotWithShape="1">
          <a:blip r:embed="rId3">
            <a:alphaModFix/>
          </a:blip>
          <a:srcRect/>
          <a:stretch/>
        </p:blipFill>
        <p:spPr>
          <a:xfrm>
            <a:off x="10680519" y="6258025"/>
            <a:ext cx="1165860" cy="234849"/>
          </a:xfrm>
          <a:prstGeom prst="rect">
            <a:avLst/>
          </a:prstGeom>
          <a:noFill/>
          <a:ln>
            <a:noFill/>
          </a:ln>
        </p:spPr>
      </p:pic>
      <p:sp>
        <p:nvSpPr>
          <p:cNvPr id="4" name="Rectangle 3">
            <a:extLst>
              <a:ext uri="{FF2B5EF4-FFF2-40B4-BE49-F238E27FC236}">
                <a16:creationId xmlns:a16="http://schemas.microsoft.com/office/drawing/2014/main" id="{87B44CD5-92C3-4154-92CF-3B0B044CA17E}"/>
              </a:ext>
            </a:extLst>
          </p:cNvPr>
          <p:cNvSpPr/>
          <p:nvPr/>
        </p:nvSpPr>
        <p:spPr>
          <a:xfrm>
            <a:off x="5029200" y="6258025"/>
            <a:ext cx="2217906" cy="2348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a:extLst>
              <a:ext uri="{FF2B5EF4-FFF2-40B4-BE49-F238E27FC236}">
                <a16:creationId xmlns:a16="http://schemas.microsoft.com/office/drawing/2014/main" id="{210C64C4-D133-419F-9503-04E3CCA88496}"/>
              </a:ext>
            </a:extLst>
          </p:cNvPr>
          <p:cNvSpPr/>
          <p:nvPr/>
        </p:nvSpPr>
        <p:spPr>
          <a:xfrm>
            <a:off x="10680519" y="6154546"/>
            <a:ext cx="1511481" cy="4418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5" name="Group 4">
            <a:extLst>
              <a:ext uri="{FF2B5EF4-FFF2-40B4-BE49-F238E27FC236}">
                <a16:creationId xmlns:a16="http://schemas.microsoft.com/office/drawing/2014/main" id="{DF224B0A-B7DA-4658-84D8-77EAAAA36721}"/>
              </a:ext>
            </a:extLst>
          </p:cNvPr>
          <p:cNvGrpSpPr/>
          <p:nvPr/>
        </p:nvGrpSpPr>
        <p:grpSpPr>
          <a:xfrm>
            <a:off x="722279" y="1736386"/>
            <a:ext cx="515566" cy="496110"/>
            <a:chOff x="1342417" y="1955260"/>
            <a:chExt cx="603115" cy="584775"/>
          </a:xfrm>
        </p:grpSpPr>
        <p:sp>
          <p:nvSpPr>
            <p:cNvPr id="3" name="Oval 2">
              <a:extLst>
                <a:ext uri="{FF2B5EF4-FFF2-40B4-BE49-F238E27FC236}">
                  <a16:creationId xmlns:a16="http://schemas.microsoft.com/office/drawing/2014/main" id="{089343E5-4B2D-4BC3-8EE0-946E05CD05D9}"/>
                </a:ext>
              </a:extLst>
            </p:cNvPr>
            <p:cNvSpPr/>
            <p:nvPr/>
          </p:nvSpPr>
          <p:spPr>
            <a:xfrm>
              <a:off x="1342417" y="1955260"/>
              <a:ext cx="603115" cy="584775"/>
            </a:xfrm>
            <a:prstGeom prst="ellipse">
              <a:avLst/>
            </a:prstGeom>
            <a:solidFill>
              <a:schemeClr val="bg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1</a:t>
              </a:r>
            </a:p>
          </p:txBody>
        </p:sp>
        <p:sp>
          <p:nvSpPr>
            <p:cNvPr id="10" name="Oval 9">
              <a:extLst>
                <a:ext uri="{FF2B5EF4-FFF2-40B4-BE49-F238E27FC236}">
                  <a16:creationId xmlns:a16="http://schemas.microsoft.com/office/drawing/2014/main" id="{1D168AE5-10DE-45C6-9E2E-7BD888A72375}"/>
                </a:ext>
              </a:extLst>
            </p:cNvPr>
            <p:cNvSpPr/>
            <p:nvPr/>
          </p:nvSpPr>
          <p:spPr>
            <a:xfrm>
              <a:off x="1418616" y="2048483"/>
              <a:ext cx="447258" cy="399822"/>
            </a:xfrm>
            <a:prstGeom prst="ellipse">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a:solidFill>
                    <a:schemeClr val="tx1">
                      <a:lumMod val="85000"/>
                      <a:lumOff val="15000"/>
                    </a:schemeClr>
                  </a:solidFill>
                  <a:latin typeface="Poppins" panose="020B0604020202020204" charset="0"/>
                  <a:cs typeface="Poppins" panose="020B0604020202020204" charset="0"/>
                </a:rPr>
                <a:t>1</a:t>
              </a:r>
            </a:p>
          </p:txBody>
        </p:sp>
      </p:grpSp>
      <p:grpSp>
        <p:nvGrpSpPr>
          <p:cNvPr id="21" name="Group 20">
            <a:extLst>
              <a:ext uri="{FF2B5EF4-FFF2-40B4-BE49-F238E27FC236}">
                <a16:creationId xmlns:a16="http://schemas.microsoft.com/office/drawing/2014/main" id="{D5E95E7B-E630-4DFF-9DBE-EE55E40FEADD}"/>
              </a:ext>
            </a:extLst>
          </p:cNvPr>
          <p:cNvGrpSpPr/>
          <p:nvPr/>
        </p:nvGrpSpPr>
        <p:grpSpPr>
          <a:xfrm>
            <a:off x="1381328" y="1434217"/>
            <a:ext cx="3988340" cy="1172796"/>
            <a:chOff x="1381328" y="1434217"/>
            <a:chExt cx="3988340" cy="1172796"/>
          </a:xfrm>
        </p:grpSpPr>
        <p:grpSp>
          <p:nvGrpSpPr>
            <p:cNvPr id="20" name="Group 19">
              <a:extLst>
                <a:ext uri="{FF2B5EF4-FFF2-40B4-BE49-F238E27FC236}">
                  <a16:creationId xmlns:a16="http://schemas.microsoft.com/office/drawing/2014/main" id="{BF6D0B17-11C6-4912-A377-9ACA0AA9214F}"/>
                </a:ext>
              </a:extLst>
            </p:cNvPr>
            <p:cNvGrpSpPr/>
            <p:nvPr/>
          </p:nvGrpSpPr>
          <p:grpSpPr>
            <a:xfrm>
              <a:off x="1381328" y="1434217"/>
              <a:ext cx="3988340" cy="1172796"/>
              <a:chOff x="1381328" y="1434217"/>
              <a:chExt cx="3988340" cy="1172796"/>
            </a:xfrm>
          </p:grpSpPr>
          <p:grpSp>
            <p:nvGrpSpPr>
              <p:cNvPr id="19" name="Group 18">
                <a:extLst>
                  <a:ext uri="{FF2B5EF4-FFF2-40B4-BE49-F238E27FC236}">
                    <a16:creationId xmlns:a16="http://schemas.microsoft.com/office/drawing/2014/main" id="{280696E0-F33F-4F8F-BEF9-47CE369EC2B4}"/>
                  </a:ext>
                </a:extLst>
              </p:cNvPr>
              <p:cNvGrpSpPr/>
              <p:nvPr/>
            </p:nvGrpSpPr>
            <p:grpSpPr>
              <a:xfrm>
                <a:off x="1381328" y="1434829"/>
                <a:ext cx="3988340" cy="1172184"/>
                <a:chOff x="1381328" y="1434829"/>
                <a:chExt cx="3988340" cy="1172184"/>
              </a:xfrm>
            </p:grpSpPr>
            <p:sp>
              <p:nvSpPr>
                <p:cNvPr id="7" name="Rectangle: Rounded Corners 6">
                  <a:extLst>
                    <a:ext uri="{FF2B5EF4-FFF2-40B4-BE49-F238E27FC236}">
                      <a16:creationId xmlns:a16="http://schemas.microsoft.com/office/drawing/2014/main" id="{9EE557D7-8B52-48E0-BA8F-679E18943105}"/>
                    </a:ext>
                  </a:extLst>
                </p:cNvPr>
                <p:cNvSpPr/>
                <p:nvPr/>
              </p:nvSpPr>
              <p:spPr>
                <a:xfrm>
                  <a:off x="1381328" y="1434829"/>
                  <a:ext cx="3988340" cy="1172184"/>
                </a:xfrm>
                <a:prstGeom prst="round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De</a:t>
                  </a:r>
                </a:p>
              </p:txBody>
            </p:sp>
            <p:sp>
              <p:nvSpPr>
                <p:cNvPr id="8" name="Rectangle: Rounded Corners 7">
                  <a:extLst>
                    <a:ext uri="{FF2B5EF4-FFF2-40B4-BE49-F238E27FC236}">
                      <a16:creationId xmlns:a16="http://schemas.microsoft.com/office/drawing/2014/main" id="{9372ADC6-D177-4A3B-A941-FB3884741A1A}"/>
                    </a:ext>
                  </a:extLst>
                </p:cNvPr>
                <p:cNvSpPr/>
                <p:nvPr/>
              </p:nvSpPr>
              <p:spPr>
                <a:xfrm>
                  <a:off x="1381328" y="1772159"/>
                  <a:ext cx="3988340" cy="834854"/>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TextBox 8">
                <a:extLst>
                  <a:ext uri="{FF2B5EF4-FFF2-40B4-BE49-F238E27FC236}">
                    <a16:creationId xmlns:a16="http://schemas.microsoft.com/office/drawing/2014/main" id="{03EC3956-454F-47F7-9AA5-29BE27635D16}"/>
                  </a:ext>
                </a:extLst>
              </p:cNvPr>
              <p:cNvSpPr txBox="1"/>
              <p:nvPr/>
            </p:nvSpPr>
            <p:spPr>
              <a:xfrm>
                <a:off x="1976717" y="1434217"/>
                <a:ext cx="2896947" cy="338554"/>
              </a:xfrm>
              <a:prstGeom prst="rect">
                <a:avLst/>
              </a:prstGeom>
              <a:noFill/>
            </p:spPr>
            <p:txBody>
              <a:bodyPr wrap="none" rtlCol="0">
                <a:spAutoFit/>
              </a:bodyPr>
              <a:lstStyle/>
              <a:p>
                <a:r>
                  <a:rPr lang="en-IN" sz="1600" b="1" dirty="0">
                    <a:solidFill>
                      <a:schemeClr val="bg1">
                        <a:lumMod val="95000"/>
                      </a:schemeClr>
                    </a:solidFill>
                    <a:latin typeface="Poppins" panose="020B0604020202020204" charset="0"/>
                    <a:cs typeface="Poppins" panose="020B0604020202020204" charset="0"/>
                  </a:rPr>
                  <a:t>Define Business Objective</a:t>
                </a:r>
              </a:p>
            </p:txBody>
          </p:sp>
        </p:grpSp>
        <p:sp>
          <p:nvSpPr>
            <p:cNvPr id="11" name="TextBox 10">
              <a:extLst>
                <a:ext uri="{FF2B5EF4-FFF2-40B4-BE49-F238E27FC236}">
                  <a16:creationId xmlns:a16="http://schemas.microsoft.com/office/drawing/2014/main" id="{F6CA487F-1F18-4418-AFDB-70EDFA869D6E}"/>
                </a:ext>
              </a:extLst>
            </p:cNvPr>
            <p:cNvSpPr txBox="1"/>
            <p:nvPr/>
          </p:nvSpPr>
          <p:spPr>
            <a:xfrm>
              <a:off x="1710446" y="1920858"/>
              <a:ext cx="3561945" cy="523220"/>
            </a:xfrm>
            <a:prstGeom prst="rect">
              <a:avLst/>
            </a:prstGeom>
            <a:noFill/>
          </p:spPr>
          <p:txBody>
            <a:bodyPr wrap="square" rtlCol="0">
              <a:spAutoFit/>
            </a:bodyPr>
            <a:lstStyle/>
            <a:p>
              <a:r>
                <a:rPr lang="en-GB" dirty="0">
                  <a:solidFill>
                    <a:schemeClr val="tx1">
                      <a:lumMod val="75000"/>
                      <a:lumOff val="25000"/>
                    </a:schemeClr>
                  </a:solidFill>
                  <a:latin typeface="Poppins" panose="020B0604020202020204" charset="0"/>
                  <a:cs typeface="Poppins" panose="020B0604020202020204" charset="0"/>
                </a:rPr>
                <a:t>Understand the core problem and expected business outcomes.</a:t>
              </a:r>
              <a:endParaRPr lang="en-IN" dirty="0">
                <a:solidFill>
                  <a:schemeClr val="tx1">
                    <a:lumMod val="75000"/>
                    <a:lumOff val="25000"/>
                  </a:schemeClr>
                </a:solidFill>
                <a:latin typeface="Poppins" panose="020B0604020202020204" charset="0"/>
                <a:cs typeface="Poppins" panose="020B0604020202020204" charset="0"/>
              </a:endParaRPr>
            </a:p>
          </p:txBody>
        </p:sp>
      </p:grpSp>
      <p:grpSp>
        <p:nvGrpSpPr>
          <p:cNvPr id="22" name="Group 21">
            <a:extLst>
              <a:ext uri="{FF2B5EF4-FFF2-40B4-BE49-F238E27FC236}">
                <a16:creationId xmlns:a16="http://schemas.microsoft.com/office/drawing/2014/main" id="{19D0BBFF-8B46-41EA-9432-D45859685DF7}"/>
              </a:ext>
            </a:extLst>
          </p:cNvPr>
          <p:cNvGrpSpPr/>
          <p:nvPr/>
        </p:nvGrpSpPr>
        <p:grpSpPr>
          <a:xfrm>
            <a:off x="6919610" y="1434523"/>
            <a:ext cx="4653866" cy="1172796"/>
            <a:chOff x="6919610" y="1434523"/>
            <a:chExt cx="4653866" cy="1172796"/>
          </a:xfrm>
        </p:grpSpPr>
        <p:grpSp>
          <p:nvGrpSpPr>
            <p:cNvPr id="13" name="Group 12">
              <a:extLst>
                <a:ext uri="{FF2B5EF4-FFF2-40B4-BE49-F238E27FC236}">
                  <a16:creationId xmlns:a16="http://schemas.microsoft.com/office/drawing/2014/main" id="{11B7D166-4071-4D7E-9D73-F0FA24768FD5}"/>
                </a:ext>
              </a:extLst>
            </p:cNvPr>
            <p:cNvGrpSpPr/>
            <p:nvPr/>
          </p:nvGrpSpPr>
          <p:grpSpPr>
            <a:xfrm>
              <a:off x="6919610" y="1736386"/>
              <a:ext cx="515566" cy="496110"/>
              <a:chOff x="1342417" y="1955260"/>
              <a:chExt cx="603115" cy="584775"/>
            </a:xfrm>
          </p:grpSpPr>
          <p:sp>
            <p:nvSpPr>
              <p:cNvPr id="15" name="Oval 14">
                <a:extLst>
                  <a:ext uri="{FF2B5EF4-FFF2-40B4-BE49-F238E27FC236}">
                    <a16:creationId xmlns:a16="http://schemas.microsoft.com/office/drawing/2014/main" id="{73248B29-E84C-4432-8E22-0CEEA1986F73}"/>
                  </a:ext>
                </a:extLst>
              </p:cNvPr>
              <p:cNvSpPr/>
              <p:nvPr/>
            </p:nvSpPr>
            <p:spPr>
              <a:xfrm>
                <a:off x="1342417" y="1955260"/>
                <a:ext cx="603115" cy="584775"/>
              </a:xfrm>
              <a:prstGeom prst="ellipse">
                <a:avLst/>
              </a:prstGeom>
              <a:solidFill>
                <a:schemeClr val="bg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1</a:t>
                </a:r>
              </a:p>
            </p:txBody>
          </p:sp>
          <p:sp>
            <p:nvSpPr>
              <p:cNvPr id="16" name="Oval 15">
                <a:extLst>
                  <a:ext uri="{FF2B5EF4-FFF2-40B4-BE49-F238E27FC236}">
                    <a16:creationId xmlns:a16="http://schemas.microsoft.com/office/drawing/2014/main" id="{C927EDD5-A3A6-4179-B14F-5B8ABC9EF74F}"/>
                  </a:ext>
                </a:extLst>
              </p:cNvPr>
              <p:cNvSpPr/>
              <p:nvPr/>
            </p:nvSpPr>
            <p:spPr>
              <a:xfrm>
                <a:off x="1418616" y="2048483"/>
                <a:ext cx="447258" cy="399822"/>
              </a:xfrm>
              <a:prstGeom prst="ellipse">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a:solidFill>
                      <a:schemeClr val="tx1">
                        <a:lumMod val="85000"/>
                        <a:lumOff val="15000"/>
                      </a:schemeClr>
                    </a:solidFill>
                    <a:latin typeface="Poppins" panose="020B0604020202020204" charset="0"/>
                    <a:cs typeface="Poppins" panose="020B0604020202020204" charset="0"/>
                  </a:rPr>
                  <a:t>2</a:t>
                </a:r>
              </a:p>
            </p:txBody>
          </p:sp>
        </p:grpSp>
        <p:grpSp>
          <p:nvGrpSpPr>
            <p:cNvPr id="25" name="Group 24">
              <a:extLst>
                <a:ext uri="{FF2B5EF4-FFF2-40B4-BE49-F238E27FC236}">
                  <a16:creationId xmlns:a16="http://schemas.microsoft.com/office/drawing/2014/main" id="{B8169776-30B8-4FBC-A478-8FFCF84A0AD9}"/>
                </a:ext>
              </a:extLst>
            </p:cNvPr>
            <p:cNvGrpSpPr/>
            <p:nvPr/>
          </p:nvGrpSpPr>
          <p:grpSpPr>
            <a:xfrm>
              <a:off x="7585136" y="1434523"/>
              <a:ext cx="3988340" cy="1172796"/>
              <a:chOff x="1381328" y="1434217"/>
              <a:chExt cx="3988340" cy="1172796"/>
            </a:xfrm>
          </p:grpSpPr>
          <p:grpSp>
            <p:nvGrpSpPr>
              <p:cNvPr id="26" name="Group 25">
                <a:extLst>
                  <a:ext uri="{FF2B5EF4-FFF2-40B4-BE49-F238E27FC236}">
                    <a16:creationId xmlns:a16="http://schemas.microsoft.com/office/drawing/2014/main" id="{2FBEE5F3-B4C3-4A4E-ADB4-1262739AED23}"/>
                  </a:ext>
                </a:extLst>
              </p:cNvPr>
              <p:cNvGrpSpPr/>
              <p:nvPr/>
            </p:nvGrpSpPr>
            <p:grpSpPr>
              <a:xfrm>
                <a:off x="1381328" y="1434217"/>
                <a:ext cx="3988340" cy="1172796"/>
                <a:chOff x="1381328" y="1434217"/>
                <a:chExt cx="3988340" cy="1172796"/>
              </a:xfrm>
            </p:grpSpPr>
            <p:grpSp>
              <p:nvGrpSpPr>
                <p:cNvPr id="28" name="Group 27">
                  <a:extLst>
                    <a:ext uri="{FF2B5EF4-FFF2-40B4-BE49-F238E27FC236}">
                      <a16:creationId xmlns:a16="http://schemas.microsoft.com/office/drawing/2014/main" id="{44EDF781-E63E-4928-AA7B-47091E998F42}"/>
                    </a:ext>
                  </a:extLst>
                </p:cNvPr>
                <p:cNvGrpSpPr/>
                <p:nvPr/>
              </p:nvGrpSpPr>
              <p:grpSpPr>
                <a:xfrm>
                  <a:off x="1381328" y="1434829"/>
                  <a:ext cx="3988340" cy="1172184"/>
                  <a:chOff x="1381328" y="1434829"/>
                  <a:chExt cx="3988340" cy="1172184"/>
                </a:xfrm>
              </p:grpSpPr>
              <p:sp>
                <p:nvSpPr>
                  <p:cNvPr id="30" name="Rectangle: Rounded Corners 29">
                    <a:extLst>
                      <a:ext uri="{FF2B5EF4-FFF2-40B4-BE49-F238E27FC236}">
                        <a16:creationId xmlns:a16="http://schemas.microsoft.com/office/drawing/2014/main" id="{D624CC8E-349B-4D52-84ED-47A6DB06B343}"/>
                      </a:ext>
                    </a:extLst>
                  </p:cNvPr>
                  <p:cNvSpPr/>
                  <p:nvPr/>
                </p:nvSpPr>
                <p:spPr>
                  <a:xfrm>
                    <a:off x="1381328" y="1434829"/>
                    <a:ext cx="3988340" cy="1172184"/>
                  </a:xfrm>
                  <a:prstGeom prst="round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De</a:t>
                    </a:r>
                  </a:p>
                </p:txBody>
              </p:sp>
              <p:sp>
                <p:nvSpPr>
                  <p:cNvPr id="31" name="Rectangle: Rounded Corners 30">
                    <a:extLst>
                      <a:ext uri="{FF2B5EF4-FFF2-40B4-BE49-F238E27FC236}">
                        <a16:creationId xmlns:a16="http://schemas.microsoft.com/office/drawing/2014/main" id="{65C49F8A-6986-4B0F-8668-4B436C8AF79E}"/>
                      </a:ext>
                    </a:extLst>
                  </p:cNvPr>
                  <p:cNvSpPr/>
                  <p:nvPr/>
                </p:nvSpPr>
                <p:spPr>
                  <a:xfrm>
                    <a:off x="1381328" y="1772159"/>
                    <a:ext cx="3988340" cy="834854"/>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9" name="TextBox 28">
                  <a:extLst>
                    <a:ext uri="{FF2B5EF4-FFF2-40B4-BE49-F238E27FC236}">
                      <a16:creationId xmlns:a16="http://schemas.microsoft.com/office/drawing/2014/main" id="{8F9BDF65-E819-465C-A638-470B5BBB1ADF}"/>
                    </a:ext>
                  </a:extLst>
                </p:cNvPr>
                <p:cNvSpPr txBox="1"/>
                <p:nvPr/>
              </p:nvSpPr>
              <p:spPr>
                <a:xfrm>
                  <a:off x="1976717" y="1434217"/>
                  <a:ext cx="3251211" cy="400110"/>
                </a:xfrm>
                <a:prstGeom prst="rect">
                  <a:avLst/>
                </a:prstGeom>
                <a:noFill/>
              </p:spPr>
              <p:txBody>
                <a:bodyPr wrap="none" rtlCol="0">
                  <a:spAutoFit/>
                </a:bodyPr>
                <a:lstStyle>
                  <a:defPPr marR="0" lvl="0" algn="l" rtl="0">
                    <a:lnSpc>
                      <a:spcPct val="100000"/>
                    </a:lnSpc>
                    <a:spcBef>
                      <a:spcPts val="0"/>
                    </a:spcBef>
                    <a:spcAft>
                      <a:spcPts val="0"/>
                    </a:spcAft>
                  </a:defPPr>
                  <a:lvl1pPr>
                    <a:defRPr sz="1600" b="1">
                      <a:solidFill>
                        <a:schemeClr val="bg1">
                          <a:lumMod val="95000"/>
                        </a:schemeClr>
                      </a:solidFill>
                      <a:latin typeface="Poppins" panose="020B0604020202020204" charset="0"/>
                      <a:cs typeface="Poppins" panose="020B0604020202020204" charset="0"/>
                    </a:defRPr>
                  </a:lvl1pPr>
                </a:lstStyle>
                <a:p>
                  <a:r>
                    <a:rPr lang="en-IN" dirty="0"/>
                    <a:t>Collect &amp; Consolidate Data</a:t>
                  </a:r>
                </a:p>
              </p:txBody>
            </p:sp>
          </p:grpSp>
          <p:sp>
            <p:nvSpPr>
              <p:cNvPr id="27" name="TextBox 26">
                <a:extLst>
                  <a:ext uri="{FF2B5EF4-FFF2-40B4-BE49-F238E27FC236}">
                    <a16:creationId xmlns:a16="http://schemas.microsoft.com/office/drawing/2014/main" id="{43B06949-40E7-46B3-A568-01AB147E024F}"/>
                  </a:ext>
                </a:extLst>
              </p:cNvPr>
              <p:cNvSpPr txBox="1"/>
              <p:nvPr/>
            </p:nvSpPr>
            <p:spPr>
              <a:xfrm>
                <a:off x="1562185" y="1893064"/>
                <a:ext cx="3703728" cy="523220"/>
              </a:xfrm>
              <a:prstGeom prst="rect">
                <a:avLst/>
              </a:prstGeom>
              <a:noFill/>
            </p:spPr>
            <p:txBody>
              <a:bodyPr wrap="square" rtlCol="0">
                <a:spAutoFit/>
              </a:bodyPr>
              <a:lstStyle/>
              <a:p>
                <a:r>
                  <a:rPr lang="en-GB" dirty="0">
                    <a:solidFill>
                      <a:schemeClr val="tx1">
                        <a:lumMod val="75000"/>
                        <a:lumOff val="25000"/>
                      </a:schemeClr>
                    </a:solidFill>
                    <a:latin typeface="Poppins" panose="020B0604020202020204" charset="0"/>
                    <a:cs typeface="Poppins" panose="020B0604020202020204" charset="0"/>
                  </a:rPr>
                  <a:t>Gather multi-source sales data (Excel sheets) and understand schema.</a:t>
                </a:r>
                <a:endParaRPr lang="en-IN" dirty="0">
                  <a:solidFill>
                    <a:schemeClr val="tx1">
                      <a:lumMod val="75000"/>
                      <a:lumOff val="25000"/>
                    </a:schemeClr>
                  </a:solidFill>
                  <a:latin typeface="Poppins" panose="020B0604020202020204" charset="0"/>
                  <a:cs typeface="Poppins" panose="020B0604020202020204" charset="0"/>
                </a:endParaRPr>
              </a:p>
            </p:txBody>
          </p:sp>
        </p:grpSp>
      </p:grpSp>
      <p:grpSp>
        <p:nvGrpSpPr>
          <p:cNvPr id="33" name="Group 32">
            <a:extLst>
              <a:ext uri="{FF2B5EF4-FFF2-40B4-BE49-F238E27FC236}">
                <a16:creationId xmlns:a16="http://schemas.microsoft.com/office/drawing/2014/main" id="{25B761F6-5DB9-4DA5-B1D9-D59F4B34BD41}"/>
              </a:ext>
            </a:extLst>
          </p:cNvPr>
          <p:cNvGrpSpPr/>
          <p:nvPr/>
        </p:nvGrpSpPr>
        <p:grpSpPr>
          <a:xfrm>
            <a:off x="738779" y="3453359"/>
            <a:ext cx="4653866" cy="1173408"/>
            <a:chOff x="6919610" y="1433911"/>
            <a:chExt cx="4653866" cy="1173408"/>
          </a:xfrm>
        </p:grpSpPr>
        <p:grpSp>
          <p:nvGrpSpPr>
            <p:cNvPr id="34" name="Group 33">
              <a:extLst>
                <a:ext uri="{FF2B5EF4-FFF2-40B4-BE49-F238E27FC236}">
                  <a16:creationId xmlns:a16="http://schemas.microsoft.com/office/drawing/2014/main" id="{3BA967EC-2FC1-44F9-9F90-8FDD90E5A008}"/>
                </a:ext>
              </a:extLst>
            </p:cNvPr>
            <p:cNvGrpSpPr/>
            <p:nvPr/>
          </p:nvGrpSpPr>
          <p:grpSpPr>
            <a:xfrm>
              <a:off x="6919610" y="1736386"/>
              <a:ext cx="515566" cy="496110"/>
              <a:chOff x="1342417" y="1955260"/>
              <a:chExt cx="603115" cy="584775"/>
            </a:xfrm>
          </p:grpSpPr>
          <p:sp>
            <p:nvSpPr>
              <p:cNvPr id="42" name="Oval 41">
                <a:extLst>
                  <a:ext uri="{FF2B5EF4-FFF2-40B4-BE49-F238E27FC236}">
                    <a16:creationId xmlns:a16="http://schemas.microsoft.com/office/drawing/2014/main" id="{94208AF3-0F2C-427A-9E3D-9CB47C8B723E}"/>
                  </a:ext>
                </a:extLst>
              </p:cNvPr>
              <p:cNvSpPr/>
              <p:nvPr/>
            </p:nvSpPr>
            <p:spPr>
              <a:xfrm>
                <a:off x="1342417" y="1955260"/>
                <a:ext cx="603115" cy="584775"/>
              </a:xfrm>
              <a:prstGeom prst="ellipse">
                <a:avLst/>
              </a:prstGeom>
              <a:solidFill>
                <a:schemeClr val="bg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1</a:t>
                </a:r>
              </a:p>
            </p:txBody>
          </p:sp>
          <p:sp>
            <p:nvSpPr>
              <p:cNvPr id="43" name="Oval 42">
                <a:extLst>
                  <a:ext uri="{FF2B5EF4-FFF2-40B4-BE49-F238E27FC236}">
                    <a16:creationId xmlns:a16="http://schemas.microsoft.com/office/drawing/2014/main" id="{1544FD55-C41E-4C29-9371-25EB5C45A0FB}"/>
                  </a:ext>
                </a:extLst>
              </p:cNvPr>
              <p:cNvSpPr/>
              <p:nvPr/>
            </p:nvSpPr>
            <p:spPr>
              <a:xfrm>
                <a:off x="1418616" y="2048483"/>
                <a:ext cx="447258" cy="399822"/>
              </a:xfrm>
              <a:prstGeom prst="ellipse">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a:solidFill>
                      <a:schemeClr val="tx1">
                        <a:lumMod val="85000"/>
                        <a:lumOff val="15000"/>
                      </a:schemeClr>
                    </a:solidFill>
                    <a:latin typeface="Poppins" panose="020B0604020202020204" charset="0"/>
                    <a:cs typeface="Poppins" panose="020B0604020202020204" charset="0"/>
                  </a:rPr>
                  <a:t>4</a:t>
                </a:r>
              </a:p>
            </p:txBody>
          </p:sp>
        </p:grpSp>
        <p:grpSp>
          <p:nvGrpSpPr>
            <p:cNvPr id="35" name="Group 34">
              <a:extLst>
                <a:ext uri="{FF2B5EF4-FFF2-40B4-BE49-F238E27FC236}">
                  <a16:creationId xmlns:a16="http://schemas.microsoft.com/office/drawing/2014/main" id="{68F693FF-20BC-41C0-9714-BB2E7B1181C4}"/>
                </a:ext>
              </a:extLst>
            </p:cNvPr>
            <p:cNvGrpSpPr/>
            <p:nvPr/>
          </p:nvGrpSpPr>
          <p:grpSpPr>
            <a:xfrm>
              <a:off x="7585136" y="1433911"/>
              <a:ext cx="3988340" cy="1173408"/>
              <a:chOff x="1381328" y="1433605"/>
              <a:chExt cx="3988340" cy="1173408"/>
            </a:xfrm>
          </p:grpSpPr>
          <p:grpSp>
            <p:nvGrpSpPr>
              <p:cNvPr id="36" name="Group 35">
                <a:extLst>
                  <a:ext uri="{FF2B5EF4-FFF2-40B4-BE49-F238E27FC236}">
                    <a16:creationId xmlns:a16="http://schemas.microsoft.com/office/drawing/2014/main" id="{61B76429-847A-4A58-A656-B30BD733F7AB}"/>
                  </a:ext>
                </a:extLst>
              </p:cNvPr>
              <p:cNvGrpSpPr/>
              <p:nvPr/>
            </p:nvGrpSpPr>
            <p:grpSpPr>
              <a:xfrm>
                <a:off x="1381328" y="1433605"/>
                <a:ext cx="3988340" cy="1173408"/>
                <a:chOff x="1381328" y="1433605"/>
                <a:chExt cx="3988340" cy="1173408"/>
              </a:xfrm>
            </p:grpSpPr>
            <p:grpSp>
              <p:nvGrpSpPr>
                <p:cNvPr id="38" name="Group 37">
                  <a:extLst>
                    <a:ext uri="{FF2B5EF4-FFF2-40B4-BE49-F238E27FC236}">
                      <a16:creationId xmlns:a16="http://schemas.microsoft.com/office/drawing/2014/main" id="{35AB8DCD-1B22-4331-AB93-F0D09D45070B}"/>
                    </a:ext>
                  </a:extLst>
                </p:cNvPr>
                <p:cNvGrpSpPr/>
                <p:nvPr/>
              </p:nvGrpSpPr>
              <p:grpSpPr>
                <a:xfrm>
                  <a:off x="1381328" y="1434829"/>
                  <a:ext cx="3988340" cy="1172184"/>
                  <a:chOff x="1381328" y="1434829"/>
                  <a:chExt cx="3988340" cy="1172184"/>
                </a:xfrm>
              </p:grpSpPr>
              <p:sp>
                <p:nvSpPr>
                  <p:cNvPr id="40" name="Rectangle: Rounded Corners 39">
                    <a:extLst>
                      <a:ext uri="{FF2B5EF4-FFF2-40B4-BE49-F238E27FC236}">
                        <a16:creationId xmlns:a16="http://schemas.microsoft.com/office/drawing/2014/main" id="{9E8E0687-529A-457D-8CB6-34EF919B1591}"/>
                      </a:ext>
                    </a:extLst>
                  </p:cNvPr>
                  <p:cNvSpPr/>
                  <p:nvPr/>
                </p:nvSpPr>
                <p:spPr>
                  <a:xfrm>
                    <a:off x="1381328" y="1434829"/>
                    <a:ext cx="3988340" cy="1172184"/>
                  </a:xfrm>
                  <a:prstGeom prst="round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De</a:t>
                    </a:r>
                  </a:p>
                </p:txBody>
              </p:sp>
              <p:sp>
                <p:nvSpPr>
                  <p:cNvPr id="41" name="Rectangle: Rounded Corners 40">
                    <a:extLst>
                      <a:ext uri="{FF2B5EF4-FFF2-40B4-BE49-F238E27FC236}">
                        <a16:creationId xmlns:a16="http://schemas.microsoft.com/office/drawing/2014/main" id="{5DA7EFF5-C8D7-41DB-920A-64F34FFE441C}"/>
                      </a:ext>
                    </a:extLst>
                  </p:cNvPr>
                  <p:cNvSpPr/>
                  <p:nvPr/>
                </p:nvSpPr>
                <p:spPr>
                  <a:xfrm>
                    <a:off x="1381328" y="1772159"/>
                    <a:ext cx="3988340" cy="834854"/>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9" name="TextBox 38">
                  <a:extLst>
                    <a:ext uri="{FF2B5EF4-FFF2-40B4-BE49-F238E27FC236}">
                      <a16:creationId xmlns:a16="http://schemas.microsoft.com/office/drawing/2014/main" id="{58C717FF-EB58-44E4-BBF4-A6526FD5923D}"/>
                    </a:ext>
                  </a:extLst>
                </p:cNvPr>
                <p:cNvSpPr txBox="1"/>
                <p:nvPr/>
              </p:nvSpPr>
              <p:spPr>
                <a:xfrm>
                  <a:off x="1859698" y="1433605"/>
                  <a:ext cx="3031599" cy="338554"/>
                </a:xfrm>
                <a:prstGeom prst="rect">
                  <a:avLst/>
                </a:prstGeom>
                <a:noFill/>
              </p:spPr>
              <p:txBody>
                <a:bodyPr wrap="none" rtlCol="0">
                  <a:spAutoFit/>
                </a:bodyPr>
                <a:lstStyle>
                  <a:defPPr marR="0" lvl="0" algn="l" rtl="0">
                    <a:lnSpc>
                      <a:spcPct val="100000"/>
                    </a:lnSpc>
                    <a:spcBef>
                      <a:spcPts val="0"/>
                    </a:spcBef>
                    <a:spcAft>
                      <a:spcPts val="0"/>
                    </a:spcAft>
                  </a:defPPr>
                  <a:lvl1pPr>
                    <a:defRPr sz="1600" b="1">
                      <a:solidFill>
                        <a:schemeClr val="bg1">
                          <a:lumMod val="95000"/>
                        </a:schemeClr>
                      </a:solidFill>
                      <a:latin typeface="Poppins" panose="020B0604020202020204" charset="0"/>
                      <a:cs typeface="Poppins" panose="020B0604020202020204" charset="0"/>
                    </a:defRPr>
                  </a:lvl1pPr>
                </a:lstStyle>
                <a:p>
                  <a:r>
                    <a:rPr lang="en-IN" dirty="0"/>
                    <a:t>Pre-processing &amp; Cleaning</a:t>
                  </a:r>
                </a:p>
              </p:txBody>
            </p:sp>
          </p:grpSp>
          <p:sp>
            <p:nvSpPr>
              <p:cNvPr id="37" name="TextBox 36">
                <a:extLst>
                  <a:ext uri="{FF2B5EF4-FFF2-40B4-BE49-F238E27FC236}">
                    <a16:creationId xmlns:a16="http://schemas.microsoft.com/office/drawing/2014/main" id="{562B146E-F93E-4760-BE00-6323D1BFD5E3}"/>
                  </a:ext>
                </a:extLst>
              </p:cNvPr>
              <p:cNvSpPr txBox="1"/>
              <p:nvPr/>
            </p:nvSpPr>
            <p:spPr>
              <a:xfrm>
                <a:off x="1546421" y="1893064"/>
                <a:ext cx="3584922" cy="523220"/>
              </a:xfrm>
              <a:prstGeom prst="rect">
                <a:avLst/>
              </a:prstGeom>
              <a:noFill/>
            </p:spPr>
            <p:txBody>
              <a:bodyPr wrap="square" rtlCol="0">
                <a:spAutoFit/>
              </a:bodyPr>
              <a:lstStyle/>
              <a:p>
                <a:r>
                  <a:rPr lang="en-GB" dirty="0">
                    <a:solidFill>
                      <a:schemeClr val="tx1">
                        <a:lumMod val="75000"/>
                        <a:lumOff val="25000"/>
                      </a:schemeClr>
                    </a:solidFill>
                    <a:latin typeface="Poppins" panose="020B0604020202020204" charset="0"/>
                    <a:cs typeface="Poppins" panose="020B0604020202020204" charset="0"/>
                  </a:rPr>
                  <a:t>Handle nulls, join tables, format dates, and normalize columns.</a:t>
                </a:r>
                <a:endParaRPr lang="en-IN" dirty="0">
                  <a:solidFill>
                    <a:schemeClr val="tx1">
                      <a:lumMod val="75000"/>
                      <a:lumOff val="25000"/>
                    </a:schemeClr>
                  </a:solidFill>
                  <a:latin typeface="Poppins" panose="020B0604020202020204" charset="0"/>
                  <a:cs typeface="Poppins" panose="020B0604020202020204" charset="0"/>
                </a:endParaRPr>
              </a:p>
            </p:txBody>
          </p:sp>
        </p:grpSp>
      </p:grpSp>
      <p:grpSp>
        <p:nvGrpSpPr>
          <p:cNvPr id="44" name="Group 43">
            <a:extLst>
              <a:ext uri="{FF2B5EF4-FFF2-40B4-BE49-F238E27FC236}">
                <a16:creationId xmlns:a16="http://schemas.microsoft.com/office/drawing/2014/main" id="{13ABB51D-93B4-4559-9723-16F56AB8FD1A}"/>
              </a:ext>
            </a:extLst>
          </p:cNvPr>
          <p:cNvGrpSpPr/>
          <p:nvPr/>
        </p:nvGrpSpPr>
        <p:grpSpPr>
          <a:xfrm>
            <a:off x="715802" y="5423783"/>
            <a:ext cx="4653866" cy="1172184"/>
            <a:chOff x="6919610" y="1435135"/>
            <a:chExt cx="4653866" cy="1172184"/>
          </a:xfrm>
        </p:grpSpPr>
        <p:grpSp>
          <p:nvGrpSpPr>
            <p:cNvPr id="45" name="Group 44">
              <a:extLst>
                <a:ext uri="{FF2B5EF4-FFF2-40B4-BE49-F238E27FC236}">
                  <a16:creationId xmlns:a16="http://schemas.microsoft.com/office/drawing/2014/main" id="{2F10BEBF-CAA9-4E1C-8804-9AD4FEBC11FC}"/>
                </a:ext>
              </a:extLst>
            </p:cNvPr>
            <p:cNvGrpSpPr/>
            <p:nvPr/>
          </p:nvGrpSpPr>
          <p:grpSpPr>
            <a:xfrm>
              <a:off x="6919610" y="1736386"/>
              <a:ext cx="515566" cy="496110"/>
              <a:chOff x="1342417" y="1955260"/>
              <a:chExt cx="603115" cy="584775"/>
            </a:xfrm>
          </p:grpSpPr>
          <p:sp>
            <p:nvSpPr>
              <p:cNvPr id="53" name="Oval 52">
                <a:extLst>
                  <a:ext uri="{FF2B5EF4-FFF2-40B4-BE49-F238E27FC236}">
                    <a16:creationId xmlns:a16="http://schemas.microsoft.com/office/drawing/2014/main" id="{A23A690E-7952-4904-9432-983B4AE651EA}"/>
                  </a:ext>
                </a:extLst>
              </p:cNvPr>
              <p:cNvSpPr/>
              <p:nvPr/>
            </p:nvSpPr>
            <p:spPr>
              <a:xfrm>
                <a:off x="1342417" y="1955260"/>
                <a:ext cx="603115" cy="584775"/>
              </a:xfrm>
              <a:prstGeom prst="ellipse">
                <a:avLst/>
              </a:prstGeom>
              <a:solidFill>
                <a:schemeClr val="bg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1</a:t>
                </a:r>
              </a:p>
            </p:txBody>
          </p:sp>
          <p:sp>
            <p:nvSpPr>
              <p:cNvPr id="54" name="Oval 53">
                <a:extLst>
                  <a:ext uri="{FF2B5EF4-FFF2-40B4-BE49-F238E27FC236}">
                    <a16:creationId xmlns:a16="http://schemas.microsoft.com/office/drawing/2014/main" id="{86C8023A-F416-463A-8EB7-8AC1B7725EF9}"/>
                  </a:ext>
                </a:extLst>
              </p:cNvPr>
              <p:cNvSpPr/>
              <p:nvPr/>
            </p:nvSpPr>
            <p:spPr>
              <a:xfrm>
                <a:off x="1418616" y="2048483"/>
                <a:ext cx="447258" cy="399822"/>
              </a:xfrm>
              <a:prstGeom prst="ellipse">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a:solidFill>
                      <a:schemeClr val="tx1">
                        <a:lumMod val="85000"/>
                        <a:lumOff val="15000"/>
                      </a:schemeClr>
                    </a:solidFill>
                    <a:latin typeface="Poppins" panose="020B0604020202020204" charset="0"/>
                    <a:cs typeface="Poppins" panose="020B0604020202020204" charset="0"/>
                  </a:rPr>
                  <a:t>5</a:t>
                </a:r>
              </a:p>
            </p:txBody>
          </p:sp>
        </p:grpSp>
        <p:grpSp>
          <p:nvGrpSpPr>
            <p:cNvPr id="46" name="Group 45">
              <a:extLst>
                <a:ext uri="{FF2B5EF4-FFF2-40B4-BE49-F238E27FC236}">
                  <a16:creationId xmlns:a16="http://schemas.microsoft.com/office/drawing/2014/main" id="{2FD70D27-79C1-4CB8-9C88-50C0AD4D1C43}"/>
                </a:ext>
              </a:extLst>
            </p:cNvPr>
            <p:cNvGrpSpPr/>
            <p:nvPr/>
          </p:nvGrpSpPr>
          <p:grpSpPr>
            <a:xfrm>
              <a:off x="7585136" y="1435135"/>
              <a:ext cx="3988340" cy="1172184"/>
              <a:chOff x="1381328" y="1434829"/>
              <a:chExt cx="3988340" cy="1172184"/>
            </a:xfrm>
          </p:grpSpPr>
          <p:grpSp>
            <p:nvGrpSpPr>
              <p:cNvPr id="47" name="Group 46">
                <a:extLst>
                  <a:ext uri="{FF2B5EF4-FFF2-40B4-BE49-F238E27FC236}">
                    <a16:creationId xmlns:a16="http://schemas.microsoft.com/office/drawing/2014/main" id="{FB466A84-A327-402E-B0EE-240358F469A9}"/>
                  </a:ext>
                </a:extLst>
              </p:cNvPr>
              <p:cNvGrpSpPr/>
              <p:nvPr/>
            </p:nvGrpSpPr>
            <p:grpSpPr>
              <a:xfrm>
                <a:off x="1381328" y="1434829"/>
                <a:ext cx="3988340" cy="1172184"/>
                <a:chOff x="1381328" y="1434829"/>
                <a:chExt cx="3988340" cy="1172184"/>
              </a:xfrm>
            </p:grpSpPr>
            <p:grpSp>
              <p:nvGrpSpPr>
                <p:cNvPr id="49" name="Group 48">
                  <a:extLst>
                    <a:ext uri="{FF2B5EF4-FFF2-40B4-BE49-F238E27FC236}">
                      <a16:creationId xmlns:a16="http://schemas.microsoft.com/office/drawing/2014/main" id="{E38C62B5-1764-446B-B8BD-582328EDE665}"/>
                    </a:ext>
                  </a:extLst>
                </p:cNvPr>
                <p:cNvGrpSpPr/>
                <p:nvPr/>
              </p:nvGrpSpPr>
              <p:grpSpPr>
                <a:xfrm>
                  <a:off x="1381328" y="1434829"/>
                  <a:ext cx="3988340" cy="1172184"/>
                  <a:chOff x="1381328" y="1434829"/>
                  <a:chExt cx="3988340" cy="1172184"/>
                </a:xfrm>
              </p:grpSpPr>
              <p:sp>
                <p:nvSpPr>
                  <p:cNvPr id="51" name="Rectangle: Rounded Corners 50">
                    <a:extLst>
                      <a:ext uri="{FF2B5EF4-FFF2-40B4-BE49-F238E27FC236}">
                        <a16:creationId xmlns:a16="http://schemas.microsoft.com/office/drawing/2014/main" id="{2EF5203A-A08B-49A0-AE56-3C8F4E786575}"/>
                      </a:ext>
                    </a:extLst>
                  </p:cNvPr>
                  <p:cNvSpPr/>
                  <p:nvPr/>
                </p:nvSpPr>
                <p:spPr>
                  <a:xfrm>
                    <a:off x="1381328" y="1434829"/>
                    <a:ext cx="3988340" cy="1172184"/>
                  </a:xfrm>
                  <a:prstGeom prst="round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De</a:t>
                    </a:r>
                  </a:p>
                </p:txBody>
              </p:sp>
              <p:sp>
                <p:nvSpPr>
                  <p:cNvPr id="52" name="Rectangle: Rounded Corners 51">
                    <a:extLst>
                      <a:ext uri="{FF2B5EF4-FFF2-40B4-BE49-F238E27FC236}">
                        <a16:creationId xmlns:a16="http://schemas.microsoft.com/office/drawing/2014/main" id="{DA02AB28-1830-431E-983F-6887ADC3BDD6}"/>
                      </a:ext>
                    </a:extLst>
                  </p:cNvPr>
                  <p:cNvSpPr/>
                  <p:nvPr/>
                </p:nvSpPr>
                <p:spPr>
                  <a:xfrm>
                    <a:off x="1381328" y="1772159"/>
                    <a:ext cx="3988340" cy="834854"/>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50" name="TextBox 49">
                  <a:extLst>
                    <a:ext uri="{FF2B5EF4-FFF2-40B4-BE49-F238E27FC236}">
                      <a16:creationId xmlns:a16="http://schemas.microsoft.com/office/drawing/2014/main" id="{CCFB88F7-E9DF-47EA-9A63-46EC97BB4623}"/>
                    </a:ext>
                  </a:extLst>
                </p:cNvPr>
                <p:cNvSpPr txBox="1"/>
                <p:nvPr/>
              </p:nvSpPr>
              <p:spPr>
                <a:xfrm>
                  <a:off x="1569398" y="1444250"/>
                  <a:ext cx="3562194" cy="338554"/>
                </a:xfrm>
                <a:prstGeom prst="rect">
                  <a:avLst/>
                </a:prstGeom>
                <a:noFill/>
              </p:spPr>
              <p:txBody>
                <a:bodyPr wrap="none" rtlCol="0">
                  <a:spAutoFit/>
                </a:bodyPr>
                <a:lstStyle>
                  <a:defPPr marR="0" lvl="0" algn="l" rtl="0">
                    <a:lnSpc>
                      <a:spcPct val="100000"/>
                    </a:lnSpc>
                    <a:spcBef>
                      <a:spcPts val="0"/>
                    </a:spcBef>
                    <a:spcAft>
                      <a:spcPts val="0"/>
                    </a:spcAft>
                    <a:defRPr/>
                  </a:defPPr>
                  <a:lvl1pPr>
                    <a:defRPr sz="1600" b="1">
                      <a:solidFill>
                        <a:schemeClr val="bg1">
                          <a:lumMod val="95000"/>
                        </a:schemeClr>
                      </a:solidFill>
                      <a:latin typeface="Poppins" panose="020B0604020202020204" charset="0"/>
                      <a:cs typeface="Poppins" panose="020B0604020202020204" charset="0"/>
                    </a:defRPr>
                  </a:lvl1pPr>
                </a:lstStyle>
                <a:p>
                  <a:r>
                    <a:rPr lang="en-IN" dirty="0"/>
                    <a:t>Exploratory Data Analysis (EDA)</a:t>
                  </a:r>
                </a:p>
              </p:txBody>
            </p:sp>
          </p:grpSp>
          <p:sp>
            <p:nvSpPr>
              <p:cNvPr id="48" name="TextBox 47">
                <a:extLst>
                  <a:ext uri="{FF2B5EF4-FFF2-40B4-BE49-F238E27FC236}">
                    <a16:creationId xmlns:a16="http://schemas.microsoft.com/office/drawing/2014/main" id="{E03AD762-7D6E-4041-9E82-C8162B932722}"/>
                  </a:ext>
                </a:extLst>
              </p:cNvPr>
              <p:cNvSpPr txBox="1"/>
              <p:nvPr/>
            </p:nvSpPr>
            <p:spPr>
              <a:xfrm>
                <a:off x="1528064" y="1893064"/>
                <a:ext cx="3603279" cy="523220"/>
              </a:xfrm>
              <a:prstGeom prst="rect">
                <a:avLst/>
              </a:prstGeom>
              <a:noFill/>
            </p:spPr>
            <p:txBody>
              <a:bodyPr wrap="square" rtlCol="0">
                <a:spAutoFit/>
              </a:bodyPr>
              <a:lstStyle/>
              <a:p>
                <a:r>
                  <a:rPr lang="en-GB" dirty="0">
                    <a:solidFill>
                      <a:schemeClr val="tx1">
                        <a:lumMod val="75000"/>
                        <a:lumOff val="25000"/>
                      </a:schemeClr>
                    </a:solidFill>
                    <a:latin typeface="Poppins" panose="020B0604020202020204" charset="0"/>
                    <a:cs typeface="Poppins" panose="020B0604020202020204" charset="0"/>
                  </a:rPr>
                  <a:t>Visualize trends, compare performance, and extract key insights.</a:t>
                </a:r>
                <a:endParaRPr lang="en-IN" dirty="0">
                  <a:solidFill>
                    <a:schemeClr val="tx1">
                      <a:lumMod val="75000"/>
                      <a:lumOff val="25000"/>
                    </a:schemeClr>
                  </a:solidFill>
                  <a:latin typeface="Poppins" panose="020B0604020202020204" charset="0"/>
                  <a:cs typeface="Poppins" panose="020B0604020202020204" charset="0"/>
                </a:endParaRPr>
              </a:p>
            </p:txBody>
          </p:sp>
        </p:grpSp>
      </p:grpSp>
      <p:grpSp>
        <p:nvGrpSpPr>
          <p:cNvPr id="55" name="Group 54">
            <a:extLst>
              <a:ext uri="{FF2B5EF4-FFF2-40B4-BE49-F238E27FC236}">
                <a16:creationId xmlns:a16="http://schemas.microsoft.com/office/drawing/2014/main" id="{72B13C1E-3853-4A2C-BFA8-EA9291EB86D9}"/>
              </a:ext>
            </a:extLst>
          </p:cNvPr>
          <p:cNvGrpSpPr/>
          <p:nvPr/>
        </p:nvGrpSpPr>
        <p:grpSpPr>
          <a:xfrm>
            <a:off x="6919610" y="5385716"/>
            <a:ext cx="4844748" cy="1210636"/>
            <a:chOff x="6919610" y="1396683"/>
            <a:chExt cx="4844748" cy="1210636"/>
          </a:xfrm>
        </p:grpSpPr>
        <p:grpSp>
          <p:nvGrpSpPr>
            <p:cNvPr id="56" name="Group 55">
              <a:extLst>
                <a:ext uri="{FF2B5EF4-FFF2-40B4-BE49-F238E27FC236}">
                  <a16:creationId xmlns:a16="http://schemas.microsoft.com/office/drawing/2014/main" id="{110D2896-6330-44DF-BCBE-D030ED21923C}"/>
                </a:ext>
              </a:extLst>
            </p:cNvPr>
            <p:cNvGrpSpPr/>
            <p:nvPr/>
          </p:nvGrpSpPr>
          <p:grpSpPr>
            <a:xfrm>
              <a:off x="6919610" y="1736386"/>
              <a:ext cx="515566" cy="496110"/>
              <a:chOff x="1342417" y="1955260"/>
              <a:chExt cx="603115" cy="584775"/>
            </a:xfrm>
          </p:grpSpPr>
          <p:sp>
            <p:nvSpPr>
              <p:cNvPr id="64" name="Oval 63">
                <a:extLst>
                  <a:ext uri="{FF2B5EF4-FFF2-40B4-BE49-F238E27FC236}">
                    <a16:creationId xmlns:a16="http://schemas.microsoft.com/office/drawing/2014/main" id="{333211AA-D5D4-48C2-A12C-CCB8B7CE85C0}"/>
                  </a:ext>
                </a:extLst>
              </p:cNvPr>
              <p:cNvSpPr/>
              <p:nvPr/>
            </p:nvSpPr>
            <p:spPr>
              <a:xfrm>
                <a:off x="1342417" y="1955260"/>
                <a:ext cx="603115" cy="584775"/>
              </a:xfrm>
              <a:prstGeom prst="ellipse">
                <a:avLst/>
              </a:prstGeom>
              <a:solidFill>
                <a:schemeClr val="bg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1</a:t>
                </a:r>
              </a:p>
            </p:txBody>
          </p:sp>
          <p:sp>
            <p:nvSpPr>
              <p:cNvPr id="65" name="Oval 64">
                <a:extLst>
                  <a:ext uri="{FF2B5EF4-FFF2-40B4-BE49-F238E27FC236}">
                    <a16:creationId xmlns:a16="http://schemas.microsoft.com/office/drawing/2014/main" id="{BC36FB47-425A-4D7F-B668-948636DEDBEC}"/>
                  </a:ext>
                </a:extLst>
              </p:cNvPr>
              <p:cNvSpPr/>
              <p:nvPr/>
            </p:nvSpPr>
            <p:spPr>
              <a:xfrm>
                <a:off x="1418616" y="2048483"/>
                <a:ext cx="447258" cy="399822"/>
              </a:xfrm>
              <a:prstGeom prst="ellipse">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a:solidFill>
                      <a:schemeClr val="tx1">
                        <a:lumMod val="85000"/>
                        <a:lumOff val="15000"/>
                      </a:schemeClr>
                    </a:solidFill>
                    <a:latin typeface="Poppins" panose="020B0604020202020204" charset="0"/>
                    <a:cs typeface="Poppins" panose="020B0604020202020204" charset="0"/>
                  </a:rPr>
                  <a:t>6</a:t>
                </a:r>
              </a:p>
            </p:txBody>
          </p:sp>
        </p:grpSp>
        <p:grpSp>
          <p:nvGrpSpPr>
            <p:cNvPr id="57" name="Group 56">
              <a:extLst>
                <a:ext uri="{FF2B5EF4-FFF2-40B4-BE49-F238E27FC236}">
                  <a16:creationId xmlns:a16="http://schemas.microsoft.com/office/drawing/2014/main" id="{E0E4E9CE-06FE-4A1A-AEDB-A3115758DB6B}"/>
                </a:ext>
              </a:extLst>
            </p:cNvPr>
            <p:cNvGrpSpPr/>
            <p:nvPr/>
          </p:nvGrpSpPr>
          <p:grpSpPr>
            <a:xfrm>
              <a:off x="7585136" y="1396683"/>
              <a:ext cx="4179222" cy="1210636"/>
              <a:chOff x="1381328" y="1396377"/>
              <a:chExt cx="4179222" cy="1210636"/>
            </a:xfrm>
          </p:grpSpPr>
          <p:grpSp>
            <p:nvGrpSpPr>
              <p:cNvPr id="58" name="Group 57">
                <a:extLst>
                  <a:ext uri="{FF2B5EF4-FFF2-40B4-BE49-F238E27FC236}">
                    <a16:creationId xmlns:a16="http://schemas.microsoft.com/office/drawing/2014/main" id="{1AB8E4A4-F199-4A40-ADCF-4C974F31936D}"/>
                  </a:ext>
                </a:extLst>
              </p:cNvPr>
              <p:cNvGrpSpPr/>
              <p:nvPr/>
            </p:nvGrpSpPr>
            <p:grpSpPr>
              <a:xfrm>
                <a:off x="1381328" y="1396377"/>
                <a:ext cx="4179222" cy="1210636"/>
                <a:chOff x="1381328" y="1396377"/>
                <a:chExt cx="4179222" cy="1210636"/>
              </a:xfrm>
            </p:grpSpPr>
            <p:grpSp>
              <p:nvGrpSpPr>
                <p:cNvPr id="60" name="Group 59">
                  <a:extLst>
                    <a:ext uri="{FF2B5EF4-FFF2-40B4-BE49-F238E27FC236}">
                      <a16:creationId xmlns:a16="http://schemas.microsoft.com/office/drawing/2014/main" id="{6060757E-3A57-4E72-8521-B3500CC3B70E}"/>
                    </a:ext>
                  </a:extLst>
                </p:cNvPr>
                <p:cNvGrpSpPr/>
                <p:nvPr/>
              </p:nvGrpSpPr>
              <p:grpSpPr>
                <a:xfrm>
                  <a:off x="1381328" y="1434829"/>
                  <a:ext cx="3988340" cy="1172184"/>
                  <a:chOff x="1381328" y="1434829"/>
                  <a:chExt cx="3988340" cy="1172184"/>
                </a:xfrm>
              </p:grpSpPr>
              <p:sp>
                <p:nvSpPr>
                  <p:cNvPr id="62" name="Rectangle: Rounded Corners 61">
                    <a:extLst>
                      <a:ext uri="{FF2B5EF4-FFF2-40B4-BE49-F238E27FC236}">
                        <a16:creationId xmlns:a16="http://schemas.microsoft.com/office/drawing/2014/main" id="{C9F6EF91-EEB2-4200-ACFE-2EA2A0C10A7C}"/>
                      </a:ext>
                    </a:extLst>
                  </p:cNvPr>
                  <p:cNvSpPr/>
                  <p:nvPr/>
                </p:nvSpPr>
                <p:spPr>
                  <a:xfrm>
                    <a:off x="1381328" y="1434829"/>
                    <a:ext cx="3988340" cy="1172184"/>
                  </a:xfrm>
                  <a:prstGeom prst="round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De</a:t>
                    </a:r>
                  </a:p>
                </p:txBody>
              </p:sp>
              <p:sp>
                <p:nvSpPr>
                  <p:cNvPr id="63" name="Rectangle: Rounded Corners 62">
                    <a:extLst>
                      <a:ext uri="{FF2B5EF4-FFF2-40B4-BE49-F238E27FC236}">
                        <a16:creationId xmlns:a16="http://schemas.microsoft.com/office/drawing/2014/main" id="{ACD131EC-6919-4C50-A80F-27A3831A01A7}"/>
                      </a:ext>
                    </a:extLst>
                  </p:cNvPr>
                  <p:cNvSpPr/>
                  <p:nvPr/>
                </p:nvSpPr>
                <p:spPr>
                  <a:xfrm>
                    <a:off x="1381328" y="1772159"/>
                    <a:ext cx="3988340" cy="834854"/>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61" name="TextBox 60">
                  <a:extLst>
                    <a:ext uri="{FF2B5EF4-FFF2-40B4-BE49-F238E27FC236}">
                      <a16:creationId xmlns:a16="http://schemas.microsoft.com/office/drawing/2014/main" id="{D5D5ED60-A3EA-45E9-97D8-1F08E47E6C2F}"/>
                    </a:ext>
                  </a:extLst>
                </p:cNvPr>
                <p:cNvSpPr txBox="1"/>
                <p:nvPr/>
              </p:nvSpPr>
              <p:spPr>
                <a:xfrm>
                  <a:off x="1408451" y="1396377"/>
                  <a:ext cx="4152099" cy="400110"/>
                </a:xfrm>
                <a:prstGeom prst="rect">
                  <a:avLst/>
                </a:prstGeom>
                <a:noFill/>
              </p:spPr>
              <p:txBody>
                <a:bodyPr wrap="none" rtlCol="0">
                  <a:spAutoFit/>
                </a:bodyPr>
                <a:lstStyle/>
                <a:p>
                  <a:r>
                    <a:rPr lang="en-IN" sz="1600" b="1" dirty="0">
                      <a:solidFill>
                        <a:schemeClr val="bg1">
                          <a:lumMod val="95000"/>
                        </a:schemeClr>
                      </a:solidFill>
                      <a:latin typeface="Poppins" panose="020B0604020202020204" charset="0"/>
                      <a:cs typeface="Poppins" panose="020B0604020202020204" charset="0"/>
                    </a:rPr>
                    <a:t>Dashboarding</a:t>
                  </a:r>
                  <a:r>
                    <a:rPr lang="en-IN" sz="2000" dirty="0"/>
                    <a:t> </a:t>
                  </a:r>
                  <a:r>
                    <a:rPr lang="en-IN" sz="1600" b="1" dirty="0">
                      <a:solidFill>
                        <a:schemeClr val="bg1">
                          <a:lumMod val="95000"/>
                        </a:schemeClr>
                      </a:solidFill>
                      <a:latin typeface="Poppins" panose="020B0604020202020204" charset="0"/>
                      <a:cs typeface="Poppins" panose="020B0604020202020204" charset="0"/>
                    </a:rPr>
                    <a:t>&amp;</a:t>
                  </a:r>
                  <a:r>
                    <a:rPr lang="en-IN" sz="2000" dirty="0"/>
                    <a:t> </a:t>
                  </a:r>
                  <a:r>
                    <a:rPr lang="en-IN" sz="1600" b="1" dirty="0">
                      <a:solidFill>
                        <a:schemeClr val="bg1">
                          <a:lumMod val="95000"/>
                        </a:schemeClr>
                      </a:solidFill>
                      <a:latin typeface="Poppins" panose="020B0604020202020204" charset="0"/>
                      <a:cs typeface="Poppins" panose="020B0604020202020204" charset="0"/>
                    </a:rPr>
                    <a:t>Recommendations</a:t>
                  </a:r>
                </a:p>
              </p:txBody>
            </p:sp>
          </p:grpSp>
          <p:sp>
            <p:nvSpPr>
              <p:cNvPr id="59" name="TextBox 58">
                <a:extLst>
                  <a:ext uri="{FF2B5EF4-FFF2-40B4-BE49-F238E27FC236}">
                    <a16:creationId xmlns:a16="http://schemas.microsoft.com/office/drawing/2014/main" id="{E91E3C3A-3821-404A-ADC1-9EF6E819833C}"/>
                  </a:ext>
                </a:extLst>
              </p:cNvPr>
              <p:cNvSpPr txBox="1"/>
              <p:nvPr/>
            </p:nvSpPr>
            <p:spPr>
              <a:xfrm>
                <a:off x="1562185" y="1893064"/>
                <a:ext cx="3569158" cy="523220"/>
              </a:xfrm>
              <a:prstGeom prst="rect">
                <a:avLst/>
              </a:prstGeom>
              <a:noFill/>
            </p:spPr>
            <p:txBody>
              <a:bodyPr wrap="square" rtlCol="0">
                <a:spAutoFit/>
              </a:bodyPr>
              <a:lstStyle/>
              <a:p>
                <a:r>
                  <a:rPr lang="en-GB" dirty="0">
                    <a:solidFill>
                      <a:schemeClr val="tx1">
                        <a:lumMod val="75000"/>
                        <a:lumOff val="25000"/>
                      </a:schemeClr>
                    </a:solidFill>
                    <a:latin typeface="Poppins" panose="020B0604020202020204" charset="0"/>
                    <a:cs typeface="Poppins" panose="020B0604020202020204" charset="0"/>
                  </a:rPr>
                  <a:t>Build Power BI dashboard and present strategic findings.</a:t>
                </a:r>
                <a:endParaRPr lang="en-IN" dirty="0">
                  <a:solidFill>
                    <a:schemeClr val="tx1">
                      <a:lumMod val="75000"/>
                      <a:lumOff val="25000"/>
                    </a:schemeClr>
                  </a:solidFill>
                  <a:latin typeface="Poppins" panose="020B0604020202020204" charset="0"/>
                  <a:cs typeface="Poppins" panose="020B0604020202020204" charset="0"/>
                </a:endParaRPr>
              </a:p>
            </p:txBody>
          </p:sp>
        </p:grpSp>
      </p:grpSp>
      <p:grpSp>
        <p:nvGrpSpPr>
          <p:cNvPr id="66" name="Group 65">
            <a:extLst>
              <a:ext uri="{FF2B5EF4-FFF2-40B4-BE49-F238E27FC236}">
                <a16:creationId xmlns:a16="http://schemas.microsoft.com/office/drawing/2014/main" id="{083E314C-FD29-4853-A3B8-B4A0D19F605D}"/>
              </a:ext>
            </a:extLst>
          </p:cNvPr>
          <p:cNvGrpSpPr/>
          <p:nvPr/>
        </p:nvGrpSpPr>
        <p:grpSpPr>
          <a:xfrm>
            <a:off x="6919610" y="3420323"/>
            <a:ext cx="4653866" cy="1172184"/>
            <a:chOff x="6919610" y="1435135"/>
            <a:chExt cx="4653866" cy="1172184"/>
          </a:xfrm>
        </p:grpSpPr>
        <p:grpSp>
          <p:nvGrpSpPr>
            <p:cNvPr id="67" name="Group 66">
              <a:extLst>
                <a:ext uri="{FF2B5EF4-FFF2-40B4-BE49-F238E27FC236}">
                  <a16:creationId xmlns:a16="http://schemas.microsoft.com/office/drawing/2014/main" id="{CB5166AC-044A-438B-BE88-D3A913A5DC12}"/>
                </a:ext>
              </a:extLst>
            </p:cNvPr>
            <p:cNvGrpSpPr/>
            <p:nvPr/>
          </p:nvGrpSpPr>
          <p:grpSpPr>
            <a:xfrm>
              <a:off x="6919610" y="1736386"/>
              <a:ext cx="515566" cy="496110"/>
              <a:chOff x="1342417" y="1955260"/>
              <a:chExt cx="603115" cy="584775"/>
            </a:xfrm>
          </p:grpSpPr>
          <p:sp>
            <p:nvSpPr>
              <p:cNvPr id="75" name="Oval 74">
                <a:extLst>
                  <a:ext uri="{FF2B5EF4-FFF2-40B4-BE49-F238E27FC236}">
                    <a16:creationId xmlns:a16="http://schemas.microsoft.com/office/drawing/2014/main" id="{CD174C2B-4C25-496A-916E-6EC07BF44514}"/>
                  </a:ext>
                </a:extLst>
              </p:cNvPr>
              <p:cNvSpPr/>
              <p:nvPr/>
            </p:nvSpPr>
            <p:spPr>
              <a:xfrm>
                <a:off x="1342417" y="1955260"/>
                <a:ext cx="603115" cy="584775"/>
              </a:xfrm>
              <a:prstGeom prst="ellipse">
                <a:avLst/>
              </a:prstGeom>
              <a:solidFill>
                <a:schemeClr val="bg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1</a:t>
                </a:r>
              </a:p>
            </p:txBody>
          </p:sp>
          <p:sp>
            <p:nvSpPr>
              <p:cNvPr id="76" name="Oval 75">
                <a:extLst>
                  <a:ext uri="{FF2B5EF4-FFF2-40B4-BE49-F238E27FC236}">
                    <a16:creationId xmlns:a16="http://schemas.microsoft.com/office/drawing/2014/main" id="{71449820-6234-4F87-9A9A-EF0F3A52A94B}"/>
                  </a:ext>
                </a:extLst>
              </p:cNvPr>
              <p:cNvSpPr/>
              <p:nvPr/>
            </p:nvSpPr>
            <p:spPr>
              <a:xfrm>
                <a:off x="1418616" y="2048483"/>
                <a:ext cx="447258" cy="399822"/>
              </a:xfrm>
              <a:prstGeom prst="ellipse">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a:solidFill>
                      <a:schemeClr val="tx1">
                        <a:lumMod val="85000"/>
                        <a:lumOff val="15000"/>
                      </a:schemeClr>
                    </a:solidFill>
                    <a:latin typeface="Poppins" panose="020B0604020202020204" charset="0"/>
                    <a:cs typeface="Poppins" panose="020B0604020202020204" charset="0"/>
                  </a:rPr>
                  <a:t>3</a:t>
                </a:r>
              </a:p>
            </p:txBody>
          </p:sp>
        </p:grpSp>
        <p:grpSp>
          <p:nvGrpSpPr>
            <p:cNvPr id="68" name="Group 67">
              <a:extLst>
                <a:ext uri="{FF2B5EF4-FFF2-40B4-BE49-F238E27FC236}">
                  <a16:creationId xmlns:a16="http://schemas.microsoft.com/office/drawing/2014/main" id="{FA2FF067-0F24-4F0E-BB1C-B267C0AB36F0}"/>
                </a:ext>
              </a:extLst>
            </p:cNvPr>
            <p:cNvGrpSpPr/>
            <p:nvPr/>
          </p:nvGrpSpPr>
          <p:grpSpPr>
            <a:xfrm>
              <a:off x="7585136" y="1435135"/>
              <a:ext cx="3988340" cy="1172184"/>
              <a:chOff x="1381328" y="1434829"/>
              <a:chExt cx="3988340" cy="1172184"/>
            </a:xfrm>
          </p:grpSpPr>
          <p:grpSp>
            <p:nvGrpSpPr>
              <p:cNvPr id="69" name="Group 68">
                <a:extLst>
                  <a:ext uri="{FF2B5EF4-FFF2-40B4-BE49-F238E27FC236}">
                    <a16:creationId xmlns:a16="http://schemas.microsoft.com/office/drawing/2014/main" id="{9D0BC41F-907D-4514-8C9C-E73AEF850A4A}"/>
                  </a:ext>
                </a:extLst>
              </p:cNvPr>
              <p:cNvGrpSpPr/>
              <p:nvPr/>
            </p:nvGrpSpPr>
            <p:grpSpPr>
              <a:xfrm>
                <a:off x="1381328" y="1434829"/>
                <a:ext cx="3988340" cy="1172184"/>
                <a:chOff x="1381328" y="1434829"/>
                <a:chExt cx="3988340" cy="1172184"/>
              </a:xfrm>
            </p:grpSpPr>
            <p:grpSp>
              <p:nvGrpSpPr>
                <p:cNvPr id="71" name="Group 70">
                  <a:extLst>
                    <a:ext uri="{FF2B5EF4-FFF2-40B4-BE49-F238E27FC236}">
                      <a16:creationId xmlns:a16="http://schemas.microsoft.com/office/drawing/2014/main" id="{892EABF6-5D86-4055-91E0-A615C2AC3E8F}"/>
                    </a:ext>
                  </a:extLst>
                </p:cNvPr>
                <p:cNvGrpSpPr/>
                <p:nvPr/>
              </p:nvGrpSpPr>
              <p:grpSpPr>
                <a:xfrm>
                  <a:off x="1381328" y="1434829"/>
                  <a:ext cx="3988340" cy="1172184"/>
                  <a:chOff x="1381328" y="1434829"/>
                  <a:chExt cx="3988340" cy="1172184"/>
                </a:xfrm>
              </p:grpSpPr>
              <p:sp>
                <p:nvSpPr>
                  <p:cNvPr id="73" name="Rectangle: Rounded Corners 72">
                    <a:extLst>
                      <a:ext uri="{FF2B5EF4-FFF2-40B4-BE49-F238E27FC236}">
                        <a16:creationId xmlns:a16="http://schemas.microsoft.com/office/drawing/2014/main" id="{C346E881-C62B-4D7C-9B95-A54F2ED586A2}"/>
                      </a:ext>
                    </a:extLst>
                  </p:cNvPr>
                  <p:cNvSpPr/>
                  <p:nvPr/>
                </p:nvSpPr>
                <p:spPr>
                  <a:xfrm>
                    <a:off x="1381328" y="1434829"/>
                    <a:ext cx="3988340" cy="1172184"/>
                  </a:xfrm>
                  <a:prstGeom prst="round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De</a:t>
                    </a:r>
                  </a:p>
                </p:txBody>
              </p:sp>
              <p:sp>
                <p:nvSpPr>
                  <p:cNvPr id="74" name="Rectangle: Rounded Corners 73">
                    <a:extLst>
                      <a:ext uri="{FF2B5EF4-FFF2-40B4-BE49-F238E27FC236}">
                        <a16:creationId xmlns:a16="http://schemas.microsoft.com/office/drawing/2014/main" id="{F0A7A4F5-E0B6-4EFE-9737-634C9FC71115}"/>
                      </a:ext>
                    </a:extLst>
                  </p:cNvPr>
                  <p:cNvSpPr/>
                  <p:nvPr/>
                </p:nvSpPr>
                <p:spPr>
                  <a:xfrm>
                    <a:off x="1381328" y="1772159"/>
                    <a:ext cx="3988340" cy="834854"/>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72" name="TextBox 71">
                  <a:extLst>
                    <a:ext uri="{FF2B5EF4-FFF2-40B4-BE49-F238E27FC236}">
                      <a16:creationId xmlns:a16="http://schemas.microsoft.com/office/drawing/2014/main" id="{A2CD427E-0952-4B14-B432-2BE2E30E4A11}"/>
                    </a:ext>
                  </a:extLst>
                </p:cNvPr>
                <p:cNvSpPr txBox="1"/>
                <p:nvPr/>
              </p:nvSpPr>
              <p:spPr>
                <a:xfrm>
                  <a:off x="1562185" y="1443506"/>
                  <a:ext cx="3687228" cy="338554"/>
                </a:xfrm>
                <a:prstGeom prst="rect">
                  <a:avLst/>
                </a:prstGeom>
                <a:noFill/>
              </p:spPr>
              <p:txBody>
                <a:bodyPr wrap="none" rtlCol="0">
                  <a:spAutoFit/>
                </a:bodyPr>
                <a:lstStyle/>
                <a:p>
                  <a:r>
                    <a:rPr lang="en-IN" sz="1600" b="1" dirty="0">
                      <a:solidFill>
                        <a:schemeClr val="bg1">
                          <a:lumMod val="95000"/>
                        </a:schemeClr>
                      </a:solidFill>
                      <a:latin typeface="Poppins" panose="020B0604020202020204" charset="0"/>
                      <a:cs typeface="Poppins" panose="020B0604020202020204" charset="0"/>
                    </a:rPr>
                    <a:t>Data Loading &amp; Initial Exploration</a:t>
                  </a:r>
                </a:p>
              </p:txBody>
            </p:sp>
          </p:grpSp>
          <p:sp>
            <p:nvSpPr>
              <p:cNvPr id="70" name="TextBox 69">
                <a:extLst>
                  <a:ext uri="{FF2B5EF4-FFF2-40B4-BE49-F238E27FC236}">
                    <a16:creationId xmlns:a16="http://schemas.microsoft.com/office/drawing/2014/main" id="{69E30CEB-3954-4594-84AC-00D2BD922791}"/>
                  </a:ext>
                </a:extLst>
              </p:cNvPr>
              <p:cNvSpPr txBox="1"/>
              <p:nvPr/>
            </p:nvSpPr>
            <p:spPr>
              <a:xfrm>
                <a:off x="1562185" y="1893064"/>
                <a:ext cx="3622090" cy="523220"/>
              </a:xfrm>
              <a:prstGeom prst="rect">
                <a:avLst/>
              </a:prstGeom>
              <a:noFill/>
            </p:spPr>
            <p:txBody>
              <a:bodyPr wrap="square" rtlCol="0">
                <a:spAutoFit/>
              </a:bodyPr>
              <a:lstStyle/>
              <a:p>
                <a:r>
                  <a:rPr lang="en-GB" dirty="0">
                    <a:solidFill>
                      <a:schemeClr val="tx1">
                        <a:lumMod val="75000"/>
                        <a:lumOff val="25000"/>
                      </a:schemeClr>
                    </a:solidFill>
                    <a:latin typeface="Poppins" panose="020B0604020202020204" charset="0"/>
                    <a:cs typeface="Poppins" panose="020B0604020202020204" charset="0"/>
                  </a:rPr>
                  <a:t>Load into Colab for initial profiling and data understanding using Python.</a:t>
                </a:r>
                <a:endParaRPr lang="en-IN" dirty="0">
                  <a:solidFill>
                    <a:schemeClr val="tx1">
                      <a:lumMod val="75000"/>
                      <a:lumOff val="25000"/>
                    </a:schemeClr>
                  </a:solidFill>
                  <a:latin typeface="Poppins" panose="020B0604020202020204" charset="0"/>
                  <a:cs typeface="Poppins" panose="020B0604020202020204" charset="0"/>
                </a:endParaRPr>
              </a:p>
            </p:txBody>
          </p:sp>
        </p:grpSp>
      </p:grpSp>
      <p:sp>
        <p:nvSpPr>
          <p:cNvPr id="23" name="Arrow: Right 22">
            <a:extLst>
              <a:ext uri="{FF2B5EF4-FFF2-40B4-BE49-F238E27FC236}">
                <a16:creationId xmlns:a16="http://schemas.microsoft.com/office/drawing/2014/main" id="{07B9B53A-B034-4382-A896-C2726EE95972}"/>
              </a:ext>
            </a:extLst>
          </p:cNvPr>
          <p:cNvSpPr/>
          <p:nvPr/>
        </p:nvSpPr>
        <p:spPr>
          <a:xfrm>
            <a:off x="5711497" y="1919825"/>
            <a:ext cx="884904" cy="233816"/>
          </a:xfrm>
          <a:prstGeom prst="rightArrow">
            <a:avLst/>
          </a:prstGeom>
          <a:solidFill>
            <a:schemeClr val="tx2">
              <a:lumMod val="9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3889887A-74E6-40EB-B837-1877233C60FC}"/>
              </a:ext>
            </a:extLst>
          </p:cNvPr>
          <p:cNvSpPr/>
          <p:nvPr/>
        </p:nvSpPr>
        <p:spPr>
          <a:xfrm flipH="1">
            <a:off x="5711497" y="3834922"/>
            <a:ext cx="884903" cy="252881"/>
          </a:xfrm>
          <a:prstGeom prst="rightArrow">
            <a:avLst/>
          </a:prstGeom>
          <a:solidFill>
            <a:schemeClr val="tx2">
              <a:lumMod val="9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Arrow: Right 78">
            <a:extLst>
              <a:ext uri="{FF2B5EF4-FFF2-40B4-BE49-F238E27FC236}">
                <a16:creationId xmlns:a16="http://schemas.microsoft.com/office/drawing/2014/main" id="{1BEB75ED-733C-42F9-A05E-32835DF6F647}"/>
              </a:ext>
            </a:extLst>
          </p:cNvPr>
          <p:cNvSpPr/>
          <p:nvPr/>
        </p:nvSpPr>
        <p:spPr>
          <a:xfrm>
            <a:off x="5711497" y="5856181"/>
            <a:ext cx="884904" cy="233816"/>
          </a:xfrm>
          <a:prstGeom prst="rightArrow">
            <a:avLst/>
          </a:prstGeom>
          <a:solidFill>
            <a:schemeClr val="tx2">
              <a:lumMod val="9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0" name="Arrow: Right 79">
            <a:extLst>
              <a:ext uri="{FF2B5EF4-FFF2-40B4-BE49-F238E27FC236}">
                <a16:creationId xmlns:a16="http://schemas.microsoft.com/office/drawing/2014/main" id="{6FA1A312-DD06-4728-96F8-F8B412D92DA6}"/>
              </a:ext>
            </a:extLst>
          </p:cNvPr>
          <p:cNvSpPr/>
          <p:nvPr/>
        </p:nvSpPr>
        <p:spPr>
          <a:xfrm rot="5400000">
            <a:off x="9271597" y="2882540"/>
            <a:ext cx="557950" cy="242767"/>
          </a:xfrm>
          <a:prstGeom prst="rightArrow">
            <a:avLst/>
          </a:prstGeom>
          <a:solidFill>
            <a:schemeClr val="tx2">
              <a:lumMod val="9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1" name="Arrow: Right 80">
            <a:extLst>
              <a:ext uri="{FF2B5EF4-FFF2-40B4-BE49-F238E27FC236}">
                <a16:creationId xmlns:a16="http://schemas.microsoft.com/office/drawing/2014/main" id="{472CC1FB-C494-4C5B-A225-88F6655DA517}"/>
              </a:ext>
            </a:extLst>
          </p:cNvPr>
          <p:cNvSpPr/>
          <p:nvPr/>
        </p:nvSpPr>
        <p:spPr>
          <a:xfrm rot="5400000">
            <a:off x="3024831" y="4909703"/>
            <a:ext cx="557950" cy="242767"/>
          </a:xfrm>
          <a:prstGeom prst="rightArrow">
            <a:avLst/>
          </a:prstGeom>
          <a:solidFill>
            <a:schemeClr val="tx2">
              <a:lumMod val="9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3" name="Google Shape;147;p2">
            <a:extLst>
              <a:ext uri="{FF2B5EF4-FFF2-40B4-BE49-F238E27FC236}">
                <a16:creationId xmlns:a16="http://schemas.microsoft.com/office/drawing/2014/main" id="{FE671C9F-19B6-4496-AED5-59042014B1D2}"/>
              </a:ext>
            </a:extLst>
          </p:cNvPr>
          <p:cNvSpPr txBox="1">
            <a:spLocks/>
          </p:cNvSpPr>
          <p:nvPr/>
        </p:nvSpPr>
        <p:spPr>
          <a:xfrm>
            <a:off x="463043" y="421813"/>
            <a:ext cx="4070857" cy="984885"/>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800"/>
              <a:buFont typeface="Arial"/>
              <a:buNone/>
              <a:defRPr sz="28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IN" sz="3200" dirty="0">
                <a:solidFill>
                  <a:schemeClr val="tx1">
                    <a:lumMod val="75000"/>
                    <a:lumOff val="25000"/>
                  </a:schemeClr>
                </a:solidFill>
                <a:latin typeface="Poppins" panose="020B0604020202020204" charset="0"/>
                <a:cs typeface="Poppins" panose="020B0604020202020204" charset="0"/>
              </a:rPr>
              <a:t>Project Workflow</a:t>
            </a:r>
          </a:p>
          <a:p>
            <a:endParaRPr lang="en-US" sz="3200" dirty="0">
              <a:solidFill>
                <a:schemeClr val="tx1">
                  <a:lumMod val="75000"/>
                  <a:lumOff val="25000"/>
                </a:schemeClr>
              </a:solidFill>
            </a:endParaRPr>
          </a:p>
        </p:txBody>
      </p:sp>
    </p:spTree>
    <p:extLst>
      <p:ext uri="{BB962C8B-B14F-4D97-AF65-F5344CB8AC3E}">
        <p14:creationId xmlns:p14="http://schemas.microsoft.com/office/powerpoint/2010/main" val="7111024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pic>
        <p:nvPicPr>
          <p:cNvPr id="156" name="Google Shape;156;p7"/>
          <p:cNvPicPr preferRelativeResize="0"/>
          <p:nvPr/>
        </p:nvPicPr>
        <p:blipFill>
          <a:blip r:embed="rId3"/>
          <a:srcRect t="7812" b="7812"/>
          <a:stretch/>
        </p:blipFill>
        <p:spPr>
          <a:xfrm>
            <a:off x="0" y="0"/>
            <a:ext cx="12192000" cy="6858001"/>
          </a:xfrm>
          <a:prstGeom prst="rect">
            <a:avLst/>
          </a:prstGeom>
          <a:noFill/>
          <a:ln>
            <a:noFill/>
          </a:ln>
        </p:spPr>
      </p:pic>
      <p:sp>
        <p:nvSpPr>
          <p:cNvPr id="157" name="Google Shape;157;p7"/>
          <p:cNvSpPr txBox="1">
            <a:spLocks noGrp="1"/>
          </p:cNvSpPr>
          <p:nvPr>
            <p:ph type="title"/>
          </p:nvPr>
        </p:nvSpPr>
        <p:spPr>
          <a:xfrm>
            <a:off x="533400" y="-697772"/>
            <a:ext cx="6168342" cy="1111073"/>
          </a:xfrm>
          <a:prstGeom prst="rect">
            <a:avLst/>
          </a:prstGeom>
          <a:noFill/>
          <a:ln>
            <a:noFill/>
          </a:ln>
        </p:spPr>
        <p:txBody>
          <a:bodyPr spcFirstLastPara="1" wrap="square" lIns="0" tIns="0" rIns="0" bIns="0" anchor="t" anchorCtr="0">
            <a:spAutoFit/>
          </a:bodyPr>
          <a:lstStyle/>
          <a:p>
            <a:pPr marL="0" lvl="0" indent="0" algn="l" rtl="0">
              <a:lnSpc>
                <a:spcPct val="120000"/>
              </a:lnSpc>
              <a:spcBef>
                <a:spcPts val="0"/>
              </a:spcBef>
              <a:spcAft>
                <a:spcPts val="600"/>
              </a:spcAft>
              <a:buSzPts val="1800"/>
              <a:buNone/>
            </a:pPr>
            <a:br>
              <a:rPr lang="en-US">
                <a:solidFill>
                  <a:schemeClr val="lt1"/>
                </a:solidFill>
              </a:rPr>
            </a:br>
            <a:endParaRPr>
              <a:solidFill>
                <a:schemeClr val="lt1"/>
              </a:solidFill>
            </a:endParaRPr>
          </a:p>
        </p:txBody>
      </p:sp>
      <p:sp>
        <p:nvSpPr>
          <p:cNvPr id="158" name="Google Shape;158;p7"/>
          <p:cNvSpPr/>
          <p:nvPr/>
        </p:nvSpPr>
        <p:spPr>
          <a:xfrm rot="10800000" flipH="1">
            <a:off x="338397" y="6250801"/>
            <a:ext cx="249297" cy="249297"/>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Poppins"/>
              <a:ea typeface="Poppins"/>
              <a:cs typeface="Poppins"/>
              <a:sym typeface="Poppins"/>
            </a:endParaRPr>
          </a:p>
        </p:txBody>
      </p:sp>
      <p:sp>
        <p:nvSpPr>
          <p:cNvPr id="159" name="Google Shape;159;p7"/>
          <p:cNvSpPr txBox="1">
            <a:spLocks noGrp="1"/>
          </p:cNvSpPr>
          <p:nvPr>
            <p:ph type="sldNum" idx="12"/>
          </p:nvPr>
        </p:nvSpPr>
        <p:spPr>
          <a:xfrm>
            <a:off x="382895" y="6306200"/>
            <a:ext cx="160300" cy="138499"/>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9</a:t>
            </a:fld>
            <a:endParaRPr sz="900" b="0" i="0" u="none" strike="noStrike" cap="none">
              <a:solidFill>
                <a:srgbClr val="FFFFFF"/>
              </a:solidFill>
              <a:latin typeface="Poppins"/>
              <a:ea typeface="Poppins"/>
              <a:cs typeface="Poppins"/>
              <a:sym typeface="Poppins"/>
            </a:endParaRPr>
          </a:p>
        </p:txBody>
      </p:sp>
      <p:sp>
        <p:nvSpPr>
          <p:cNvPr id="160" name="Google Shape;160;p7"/>
          <p:cNvSpPr/>
          <p:nvPr/>
        </p:nvSpPr>
        <p:spPr>
          <a:xfrm>
            <a:off x="0" y="2547468"/>
            <a:ext cx="7222603" cy="2325473"/>
          </a:xfrm>
          <a:prstGeom prst="rect">
            <a:avLst/>
          </a:prstGeom>
          <a:solidFill>
            <a:schemeClr val="accent4">
              <a:alpha val="8392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Poppins"/>
              <a:ea typeface="Poppins"/>
              <a:cs typeface="Poppins"/>
              <a:sym typeface="Poppins"/>
            </a:endParaRPr>
          </a:p>
        </p:txBody>
      </p:sp>
      <p:sp>
        <p:nvSpPr>
          <p:cNvPr id="161" name="Google Shape;161;p7"/>
          <p:cNvSpPr txBox="1"/>
          <p:nvPr/>
        </p:nvSpPr>
        <p:spPr>
          <a:xfrm>
            <a:off x="533400" y="3704000"/>
            <a:ext cx="6168342" cy="667875"/>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600"/>
              </a:spcAft>
              <a:buClr>
                <a:srgbClr val="000000"/>
              </a:buClr>
              <a:buSzPts val="1800"/>
              <a:buFont typeface="Arial"/>
              <a:buNone/>
            </a:pPr>
            <a:r>
              <a:rPr lang="en-US" sz="3200" b="1" i="0" u="none" strike="noStrike" cap="none" dirty="0">
                <a:solidFill>
                  <a:srgbClr val="FFFFFF"/>
                </a:solidFill>
                <a:latin typeface="Poppins"/>
                <a:ea typeface="Poppins"/>
                <a:cs typeface="Poppins"/>
                <a:sym typeface="Poppins"/>
              </a:rPr>
              <a:t>Exploratory Data Analysis</a:t>
            </a:r>
            <a:endParaRPr sz="3200" b="0" i="0" u="none" strike="noStrike" cap="none" dirty="0">
              <a:solidFill>
                <a:srgbClr val="FFFFFF"/>
              </a:solidFill>
              <a:latin typeface="Poppins"/>
              <a:ea typeface="Poppins"/>
              <a:cs typeface="Poppins"/>
              <a:sym typeface="Poppins"/>
            </a:endParaRPr>
          </a:p>
        </p:txBody>
      </p:sp>
      <p:pic>
        <p:nvPicPr>
          <p:cNvPr id="162" name="Google Shape;162;p7"/>
          <p:cNvPicPr preferRelativeResize="0"/>
          <p:nvPr/>
        </p:nvPicPr>
        <p:blipFill rotWithShape="1">
          <a:blip r:embed="rId4">
            <a:alphaModFix/>
          </a:blip>
          <a:srcRect/>
          <a:stretch/>
        </p:blipFill>
        <p:spPr>
          <a:xfrm>
            <a:off x="533400" y="2835734"/>
            <a:ext cx="518323" cy="518323"/>
          </a:xfrm>
          <a:prstGeom prst="rect">
            <a:avLst/>
          </a:prstGeom>
          <a:noFill/>
          <a:ln>
            <a:noFill/>
          </a:ln>
        </p:spPr>
      </p:pic>
    </p:spTree>
    <p:extLst>
      <p:ext uri="{BB962C8B-B14F-4D97-AF65-F5344CB8AC3E}">
        <p14:creationId xmlns:p14="http://schemas.microsoft.com/office/powerpoint/2010/main" val="3191148164"/>
      </p:ext>
    </p:extLst>
  </p:cSld>
  <p:clrMapOvr>
    <a:masterClrMapping/>
  </p:clrMapOvr>
</p:sld>
</file>

<file path=ppt/theme/theme1.xml><?xml version="1.0" encoding="utf-8"?>
<a:theme xmlns:a="http://schemas.openxmlformats.org/drawingml/2006/main" name="1_Office Theme">
  <a:themeElements>
    <a:clrScheme name="Custom 990">
      <a:dk1>
        <a:srgbClr val="000000"/>
      </a:dk1>
      <a:lt1>
        <a:srgbClr val="FFFFFF"/>
      </a:lt1>
      <a:dk2>
        <a:srgbClr val="758294"/>
      </a:dk2>
      <a:lt2>
        <a:srgbClr val="FFFFFF"/>
      </a:lt2>
      <a:accent1>
        <a:srgbClr val="4A6F94"/>
      </a:accent1>
      <a:accent2>
        <a:srgbClr val="2181FF"/>
      </a:accent2>
      <a:accent3>
        <a:srgbClr val="283D56"/>
      </a:accent3>
      <a:accent4>
        <a:srgbClr val="00A1CC"/>
      </a:accent4>
      <a:accent5>
        <a:srgbClr val="919CAB"/>
      </a:accent5>
      <a:accent6>
        <a:srgbClr val="005A8D"/>
      </a:accent6>
      <a:hlink>
        <a:srgbClr val="F0EFEE"/>
      </a:hlink>
      <a:folHlink>
        <a:srgbClr val="F0EFE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Custom 990">
      <a:dk1>
        <a:srgbClr val="000000"/>
      </a:dk1>
      <a:lt1>
        <a:srgbClr val="FFFFFF"/>
      </a:lt1>
      <a:dk2>
        <a:srgbClr val="758294"/>
      </a:dk2>
      <a:lt2>
        <a:srgbClr val="FFFFFF"/>
      </a:lt2>
      <a:accent1>
        <a:srgbClr val="4A6F94"/>
      </a:accent1>
      <a:accent2>
        <a:srgbClr val="2181FF"/>
      </a:accent2>
      <a:accent3>
        <a:srgbClr val="283D56"/>
      </a:accent3>
      <a:accent4>
        <a:srgbClr val="00A1CC"/>
      </a:accent4>
      <a:accent5>
        <a:srgbClr val="919CAB"/>
      </a:accent5>
      <a:accent6>
        <a:srgbClr val="005A8D"/>
      </a:accent6>
      <a:hlink>
        <a:srgbClr val="F0EFEE"/>
      </a:hlink>
      <a:folHlink>
        <a:srgbClr val="F0EFE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984</TotalTime>
  <Words>1521</Words>
  <Application>Microsoft Office PowerPoint</Application>
  <PresentationFormat>Widescreen</PresentationFormat>
  <Paragraphs>272</Paragraphs>
  <Slides>37</Slides>
  <Notes>34</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37</vt:i4>
      </vt:variant>
    </vt:vector>
  </HeadingPairs>
  <TitlesOfParts>
    <vt:vector size="44" baseType="lpstr">
      <vt:lpstr>Arial</vt:lpstr>
      <vt:lpstr>Source Sans Pro</vt:lpstr>
      <vt:lpstr>Calibri</vt:lpstr>
      <vt:lpstr>Poppins</vt:lpstr>
      <vt:lpstr>Comic Sans MS</vt:lpstr>
      <vt:lpstr>1_Office Theme</vt:lpstr>
      <vt:lpstr>1_Office Theme</vt:lpstr>
      <vt:lpstr>PowerPoint Presentation</vt:lpstr>
      <vt:lpstr>Agenda</vt:lpstr>
      <vt:lpstr> </vt:lpstr>
      <vt:lpstr>PowerPoint Presentation</vt:lpstr>
      <vt:lpstr> </vt:lpstr>
      <vt:lpstr>PowerPoint Presentation</vt:lpstr>
      <vt:lpstr> </vt:lpstr>
      <vt:lpstr>PowerPoint Presentation</vt:lpstr>
      <vt:lpstr> </vt:lpstr>
      <vt:lpstr>PowerPoint Presentation</vt:lpstr>
      <vt:lpstr>PowerPoint Presentation</vt:lpstr>
      <vt:lpstr>PowerPoint Presentation</vt:lpstr>
      <vt:lpstr>PowerPoint Presentation</vt:lpstr>
      <vt:lpstr>PowerPoint Presentation</vt:lpstr>
      <vt:lpstr> </vt:lpstr>
      <vt:lpstr>Monthly Sales Trend Over Time</vt:lpstr>
      <vt:lpstr>Top 10 Products by Revenue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vt:lpstr>
      <vt:lpstr>PowerPoint Presentation</vt:lpstr>
      <vt:lpstr> </vt:lpstr>
      <vt:lpstr>PowerPoint Presentation</vt:lpstr>
      <vt:lpstr> </vt:lpstr>
      <vt:lpstr>Page 1 -  Performance Summary</vt:lpstr>
      <vt:lpstr>Page 2 -  Customer Segmentation</vt:lpstr>
      <vt:lpstr>Page 3 -  Revenue Scenarios</vt:lpstr>
      <vt:lpstr> </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Suman Sadhukhan</dc:creator>
  <cp:lastModifiedBy>Mohamed Kassab</cp:lastModifiedBy>
  <cp:revision>56</cp:revision>
  <dcterms:created xsi:type="dcterms:W3CDTF">2022-09-23T13:48:30Z</dcterms:created>
  <dcterms:modified xsi:type="dcterms:W3CDTF">2025-07-25T21:47:46Z</dcterms:modified>
</cp:coreProperties>
</file>